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  <p:sldMasterId id="2147483648" r:id="rId2"/>
  </p:sldMasterIdLst>
  <p:notesMasterIdLst>
    <p:notesMasterId r:id="rId28"/>
  </p:notesMasterIdLst>
  <p:handoutMasterIdLst>
    <p:handoutMasterId r:id="rId29"/>
  </p:handoutMasterIdLst>
  <p:sldIdLst>
    <p:sldId id="256" r:id="rId3"/>
    <p:sldId id="262" r:id="rId4"/>
    <p:sldId id="263" r:id="rId5"/>
    <p:sldId id="269" r:id="rId6"/>
    <p:sldId id="275" r:id="rId7"/>
    <p:sldId id="264" r:id="rId8"/>
    <p:sldId id="270" r:id="rId9"/>
    <p:sldId id="265" r:id="rId10"/>
    <p:sldId id="271" r:id="rId11"/>
    <p:sldId id="266" r:id="rId12"/>
    <p:sldId id="280" r:id="rId13"/>
    <p:sldId id="272" r:id="rId14"/>
    <p:sldId id="278" r:id="rId15"/>
    <p:sldId id="281" r:id="rId16"/>
    <p:sldId id="267" r:id="rId17"/>
    <p:sldId id="273" r:id="rId18"/>
    <p:sldId id="260" r:id="rId19"/>
    <p:sldId id="268" r:id="rId20"/>
    <p:sldId id="274" r:id="rId21"/>
    <p:sldId id="282" r:id="rId22"/>
    <p:sldId id="279" r:id="rId23"/>
    <p:sldId id="283" r:id="rId24"/>
    <p:sldId id="284" r:id="rId25"/>
    <p:sldId id="285" r:id="rId26"/>
    <p:sldId id="277" r:id="rId27"/>
  </p:sldIdLst>
  <p:sldSz cx="12192000" cy="6858000"/>
  <p:notesSz cx="6797675" cy="9928225"/>
  <p:custDataLst>
    <p:tags r:id="rId3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halt" id="{ABA0CC13-5118-40AE-A916-234661DAC14A}">
          <p14:sldIdLst>
            <p14:sldId id="256"/>
            <p14:sldId id="262"/>
            <p14:sldId id="263"/>
            <p14:sldId id="269"/>
            <p14:sldId id="275"/>
            <p14:sldId id="264"/>
            <p14:sldId id="270"/>
            <p14:sldId id="265"/>
            <p14:sldId id="271"/>
            <p14:sldId id="266"/>
            <p14:sldId id="280"/>
            <p14:sldId id="272"/>
            <p14:sldId id="278"/>
            <p14:sldId id="281"/>
            <p14:sldId id="267"/>
            <p14:sldId id="273"/>
            <p14:sldId id="260"/>
            <p14:sldId id="268"/>
            <p14:sldId id="274"/>
          </p14:sldIdLst>
        </p14:section>
        <p14:section name="Backup" id="{919139A4-ADE2-4564-AE13-E4B8AE78359D}">
          <p14:sldIdLst>
            <p14:sldId id="282"/>
            <p14:sldId id="279"/>
            <p14:sldId id="283"/>
            <p14:sldId id="284"/>
            <p14:sldId id="285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5" autoAdjust="0"/>
    <p:restoredTop sz="96367" autoAdjust="0"/>
  </p:normalViewPr>
  <p:slideViewPr>
    <p:cSldViewPr snapToGrid="0">
      <p:cViewPr>
        <p:scale>
          <a:sx n="200" d="100"/>
          <a:sy n="200" d="100"/>
        </p:scale>
        <p:origin x="-1380" y="-94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7.xml"/><Relationship Id="rId3" Type="http://schemas.openxmlformats.org/officeDocument/2006/relationships/slide" Target="slides/slide3.xml"/><Relationship Id="rId7" Type="http://schemas.openxmlformats.org/officeDocument/2006/relationships/slide" Target="slides/slide15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10.xml"/><Relationship Id="rId5" Type="http://schemas.openxmlformats.org/officeDocument/2006/relationships/slide" Target="slides/slide8.xml"/><Relationship Id="rId4" Type="http://schemas.openxmlformats.org/officeDocument/2006/relationships/slide" Target="slides/slide6.xml"/><Relationship Id="rId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412"/>
          </a:xfrm>
          <a:prstGeom prst="rect">
            <a:avLst/>
          </a:prstGeom>
        </p:spPr>
        <p:txBody>
          <a:bodyPr vert="horz" lIns="91443" tIns="45721" rIns="91443" bIns="4572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6412"/>
          </a:xfrm>
          <a:prstGeom prst="rect">
            <a:avLst/>
          </a:prstGeom>
        </p:spPr>
        <p:txBody>
          <a:bodyPr vert="horz" lIns="91443" tIns="45721" rIns="91443" bIns="4572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14/01/2022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30090"/>
            <a:ext cx="2945659" cy="496412"/>
          </a:xfrm>
          <a:prstGeom prst="rect">
            <a:avLst/>
          </a:prstGeom>
        </p:spPr>
        <p:txBody>
          <a:bodyPr vert="horz" lIns="91443" tIns="45721" rIns="91443" bIns="4572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30090"/>
            <a:ext cx="2945659" cy="496412"/>
          </a:xfrm>
          <a:prstGeom prst="rect">
            <a:avLst/>
          </a:prstGeom>
        </p:spPr>
        <p:txBody>
          <a:bodyPr vert="horz" lIns="91443" tIns="45721" rIns="91443" bIns="4572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412"/>
          </a:xfrm>
          <a:prstGeom prst="rect">
            <a:avLst/>
          </a:prstGeom>
        </p:spPr>
        <p:txBody>
          <a:bodyPr vert="horz" lIns="91443" tIns="45721" rIns="91443" bIns="4572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412"/>
          </a:xfrm>
          <a:prstGeom prst="rect">
            <a:avLst/>
          </a:prstGeom>
        </p:spPr>
        <p:txBody>
          <a:bodyPr vert="horz" lIns="91443" tIns="45721" rIns="91443" bIns="4572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de-DE" smtClean="0"/>
              <a:pPr>
                <a:defRPr/>
              </a:pPr>
              <a:t>14.01.2022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3" tIns="45721" rIns="91443" bIns="45721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9"/>
            <a:ext cx="5438140" cy="4467702"/>
          </a:xfrm>
          <a:prstGeom prst="rect">
            <a:avLst/>
          </a:prstGeom>
        </p:spPr>
        <p:txBody>
          <a:bodyPr vert="horz" wrap="square" lIns="91443" tIns="45721" rIns="91443" bIns="4572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30090"/>
            <a:ext cx="2945659" cy="496412"/>
          </a:xfrm>
          <a:prstGeom prst="rect">
            <a:avLst/>
          </a:prstGeom>
        </p:spPr>
        <p:txBody>
          <a:bodyPr vert="horz" lIns="91443" tIns="45721" rIns="91443" bIns="4572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30090"/>
            <a:ext cx="2945659" cy="496412"/>
          </a:xfrm>
          <a:prstGeom prst="rect">
            <a:avLst/>
          </a:prstGeom>
        </p:spPr>
        <p:txBody>
          <a:bodyPr vert="horz" lIns="91443" tIns="45721" rIns="91443" bIns="4572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87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535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tif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2967932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 3" descr="20150416 tum logo blau png final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4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2" y="2830480"/>
            <a:ext cx="5660389" cy="3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tx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994337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427201" y="314326"/>
            <a:ext cx="10266200" cy="348403"/>
          </a:xfrm>
          <a:prstGeom prst="rect">
            <a:avLst/>
          </a:prstGeom>
          <a:solidFill>
            <a:srgbClr val="0065BD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Institut für Werkzeugmaschinen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und Betriebswissenschaften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Engineering and Design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3" y="2098967"/>
            <a:ext cx="5660391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1307235" y="6586188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2571751" y="1647825"/>
            <a:ext cx="9620250" cy="5310663"/>
            <a:chOff x="1327639" y="2191149"/>
            <a:chExt cx="7798776" cy="4767339"/>
          </a:xfrm>
        </p:grpSpPr>
        <p:pic>
          <p:nvPicPr>
            <p:cNvPr id="19" name="Grafik 18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80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cxnSp>
        <p:nvCxnSpPr>
          <p:cNvPr id="26" name="Gerade Verbindung 18"/>
          <p:cNvCxnSpPr/>
          <p:nvPr userDrawn="1"/>
        </p:nvCxnSpPr>
        <p:spPr>
          <a:xfrm>
            <a:off x="425457" y="469046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cxnSp>
        <p:nvCxnSpPr>
          <p:cNvPr id="45" name="Gerade Verbindung 18"/>
          <p:cNvCxnSpPr/>
          <p:nvPr userDrawn="1"/>
        </p:nvCxnSpPr>
        <p:spPr>
          <a:xfrm>
            <a:off x="425457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9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cxnSp>
        <p:nvCxnSpPr>
          <p:cNvPr id="50" name="Gerade Verbindung 18"/>
          <p:cNvCxnSpPr/>
          <p:nvPr userDrawn="1"/>
        </p:nvCxnSpPr>
        <p:spPr>
          <a:xfrm>
            <a:off x="425457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 userDrawn="1"/>
        </p:nvSpPr>
        <p:spPr>
          <a:xfrm>
            <a:off x="425457" y="2959495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52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1894875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53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066462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54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997641" y="2273885"/>
            <a:ext cx="804425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55" name="Bildplatzhalter 49"/>
          <p:cNvSpPr>
            <a:spLocks noGrp="1"/>
          </p:cNvSpPr>
          <p:nvPr>
            <p:ph type="pic" sz="quarter" idx="50" hasCustomPrompt="1"/>
          </p:nvPr>
        </p:nvSpPr>
        <p:spPr>
          <a:xfrm>
            <a:off x="10955776" y="2273885"/>
            <a:ext cx="804425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56" name="Textfeld 55"/>
          <p:cNvSpPr txBox="1"/>
          <p:nvPr userDrawn="1"/>
        </p:nvSpPr>
        <p:spPr>
          <a:xfrm>
            <a:off x="6384457" y="2959495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57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7853875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58" name="Textplatzhalter 28"/>
          <p:cNvSpPr>
            <a:spLocks noGrp="1"/>
          </p:cNvSpPr>
          <p:nvPr>
            <p:ph type="body" sz="quarter" idx="52" hasCustomPrompt="1"/>
          </p:nvPr>
        </p:nvSpPr>
        <p:spPr>
          <a:xfrm>
            <a:off x="7025462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59" name="Textplatzhalter 4"/>
          <p:cNvSpPr>
            <a:spLocks noGrp="1"/>
          </p:cNvSpPr>
          <p:nvPr>
            <p:ph type="body" sz="quarter" idx="53" hasCustomPrompt="1"/>
          </p:nvPr>
        </p:nvSpPr>
        <p:spPr>
          <a:xfrm>
            <a:off x="425455" y="3537089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60" name="Textplatzhalter 4"/>
          <p:cNvSpPr>
            <a:spLocks noGrp="1"/>
          </p:cNvSpPr>
          <p:nvPr>
            <p:ph type="body" sz="quarter" idx="54" hasCustomPrompt="1"/>
          </p:nvPr>
        </p:nvSpPr>
        <p:spPr>
          <a:xfrm>
            <a:off x="425455" y="3767921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61" name="Textplatzhalter 4"/>
          <p:cNvSpPr>
            <a:spLocks noGrp="1"/>
          </p:cNvSpPr>
          <p:nvPr>
            <p:ph type="body" sz="quarter" idx="55" hasCustomPrompt="1"/>
          </p:nvPr>
        </p:nvSpPr>
        <p:spPr>
          <a:xfrm>
            <a:off x="6384455" y="3537089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62" name="Textplatzhalter 4"/>
          <p:cNvSpPr>
            <a:spLocks noGrp="1"/>
          </p:cNvSpPr>
          <p:nvPr>
            <p:ph type="body" sz="quarter" idx="56" hasCustomPrompt="1"/>
          </p:nvPr>
        </p:nvSpPr>
        <p:spPr>
          <a:xfrm>
            <a:off x="6384455" y="3767921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64" name="Textfeld 63"/>
          <p:cNvSpPr txBox="1"/>
          <p:nvPr userDrawn="1"/>
        </p:nvSpPr>
        <p:spPr>
          <a:xfrm>
            <a:off x="425457" y="4220954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65" name="Textplatzhalter 28"/>
          <p:cNvSpPr>
            <a:spLocks noGrp="1"/>
          </p:cNvSpPr>
          <p:nvPr>
            <p:ph type="body" sz="quarter" idx="57" hasCustomPrompt="1"/>
          </p:nvPr>
        </p:nvSpPr>
        <p:spPr>
          <a:xfrm>
            <a:off x="1894875" y="4220951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66" name="Textplatzhalter 28"/>
          <p:cNvSpPr>
            <a:spLocks noGrp="1"/>
          </p:cNvSpPr>
          <p:nvPr>
            <p:ph type="body" sz="quarter" idx="58" hasCustomPrompt="1"/>
          </p:nvPr>
        </p:nvSpPr>
        <p:spPr>
          <a:xfrm>
            <a:off x="1066462" y="4420171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67" name="Bildplatzhalter 49"/>
          <p:cNvSpPr>
            <a:spLocks noGrp="1"/>
          </p:cNvSpPr>
          <p:nvPr>
            <p:ph type="pic" sz="quarter" idx="59" hasCustomPrompt="1"/>
          </p:nvPr>
        </p:nvSpPr>
        <p:spPr>
          <a:xfrm>
            <a:off x="4997641" y="3535344"/>
            <a:ext cx="804425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68" name="Bildplatzhalter 49"/>
          <p:cNvSpPr>
            <a:spLocks noGrp="1"/>
          </p:cNvSpPr>
          <p:nvPr>
            <p:ph type="pic" sz="quarter" idx="60" hasCustomPrompt="1"/>
          </p:nvPr>
        </p:nvSpPr>
        <p:spPr>
          <a:xfrm>
            <a:off x="10955776" y="3535344"/>
            <a:ext cx="804425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69" name="Textfeld 68"/>
          <p:cNvSpPr txBox="1"/>
          <p:nvPr userDrawn="1"/>
        </p:nvSpPr>
        <p:spPr>
          <a:xfrm>
            <a:off x="6384457" y="4220954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70" name="Textplatzhalter 28"/>
          <p:cNvSpPr>
            <a:spLocks noGrp="1"/>
          </p:cNvSpPr>
          <p:nvPr>
            <p:ph type="body" sz="quarter" idx="61" hasCustomPrompt="1"/>
          </p:nvPr>
        </p:nvSpPr>
        <p:spPr>
          <a:xfrm>
            <a:off x="7853875" y="4220951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62" hasCustomPrompt="1"/>
          </p:nvPr>
        </p:nvSpPr>
        <p:spPr>
          <a:xfrm>
            <a:off x="7025462" y="4420171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4255652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62423" y="239203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62423" y="27051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6" name="Textfeld 25"/>
          <p:cNvSpPr txBox="1"/>
          <p:nvPr userDrawn="1"/>
        </p:nvSpPr>
        <p:spPr>
          <a:xfrm>
            <a:off x="2653279" y="3018897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33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4094367" y="301889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4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294284" y="346517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6" name="Gerader Verbinder 5"/>
          <p:cNvCxnSpPr/>
          <p:nvPr userDrawn="1"/>
        </p:nvCxnSpPr>
        <p:spPr>
          <a:xfrm>
            <a:off x="2671567" y="265944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1155333" y="2362109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662423" y="4255108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2662423" y="4568236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653279" y="4881971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23" name="Textplatzhalter 28"/>
          <p:cNvSpPr>
            <a:spLocks noGrp="1"/>
          </p:cNvSpPr>
          <p:nvPr>
            <p:ph type="body" sz="quarter" idx="45" hasCustomPrompt="1"/>
          </p:nvPr>
        </p:nvSpPr>
        <p:spPr>
          <a:xfrm>
            <a:off x="4094367" y="4881971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4" name="Textplatzhalter 28"/>
          <p:cNvSpPr>
            <a:spLocks noGrp="1"/>
          </p:cNvSpPr>
          <p:nvPr>
            <p:ph type="body" sz="quarter" idx="46" hasCustomPrompt="1"/>
          </p:nvPr>
        </p:nvSpPr>
        <p:spPr>
          <a:xfrm>
            <a:off x="3294284" y="5328247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25" name="Gerader Verbinder 24"/>
          <p:cNvCxnSpPr/>
          <p:nvPr userDrawn="1"/>
        </p:nvCxnSpPr>
        <p:spPr>
          <a:xfrm>
            <a:off x="2671567" y="4522516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Bildplatzhalter 49"/>
          <p:cNvSpPr>
            <a:spLocks noGrp="1"/>
          </p:cNvSpPr>
          <p:nvPr>
            <p:ph type="pic" sz="quarter" idx="47" hasCustomPrompt="1"/>
          </p:nvPr>
        </p:nvSpPr>
        <p:spPr>
          <a:xfrm>
            <a:off x="1155333" y="4225183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32" name="Rechteck 31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Betriebswissenschaften, Technische Universität München, Boltzmannstraße 15, 85748 Garching</a:t>
            </a:r>
          </a:p>
        </p:txBody>
      </p:sp>
    </p:spTree>
    <p:extLst>
      <p:ext uri="{BB962C8B-B14F-4D97-AF65-F5344CB8AC3E}">
        <p14:creationId xmlns:p14="http://schemas.microsoft.com/office/powerpoint/2010/main" val="88614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45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62423" y="216271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2662423" y="247584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47" name="Textfeld 46"/>
          <p:cNvSpPr txBox="1"/>
          <p:nvPr userDrawn="1"/>
        </p:nvSpPr>
        <p:spPr>
          <a:xfrm>
            <a:off x="2653279" y="2789578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4094367" y="278957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9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3294284" y="298185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50" name="Gerader Verbinder 49"/>
          <p:cNvCxnSpPr/>
          <p:nvPr userDrawn="1"/>
        </p:nvCxnSpPr>
        <p:spPr>
          <a:xfrm>
            <a:off x="2671567" y="243012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49"/>
          <p:cNvSpPr>
            <a:spLocks noGrp="1"/>
          </p:cNvSpPr>
          <p:nvPr>
            <p:ph type="pic" sz="quarter" idx="52" hasCustomPrompt="1"/>
          </p:nvPr>
        </p:nvSpPr>
        <p:spPr>
          <a:xfrm>
            <a:off x="1155333" y="213279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Betriebswissenschaften, Technische Universität München, Boltzmannstraße 15, 85748 Garching</a:t>
            </a:r>
          </a:p>
        </p:txBody>
      </p:sp>
      <p:sp>
        <p:nvSpPr>
          <p:cNvPr id="68" name="Textplatzhalter 4"/>
          <p:cNvSpPr>
            <a:spLocks noGrp="1"/>
          </p:cNvSpPr>
          <p:nvPr>
            <p:ph type="body" sz="quarter" idx="58" hasCustomPrompt="1"/>
          </p:nvPr>
        </p:nvSpPr>
        <p:spPr>
          <a:xfrm>
            <a:off x="2662423" y="351162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69" name="Textplatzhalter 4"/>
          <p:cNvSpPr>
            <a:spLocks noGrp="1"/>
          </p:cNvSpPr>
          <p:nvPr>
            <p:ph type="body" sz="quarter" idx="59" hasCustomPrompt="1"/>
          </p:nvPr>
        </p:nvSpPr>
        <p:spPr>
          <a:xfrm>
            <a:off x="2662423" y="382475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2653279" y="4138488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60" hasCustomPrompt="1"/>
          </p:nvPr>
        </p:nvSpPr>
        <p:spPr>
          <a:xfrm>
            <a:off x="4094367" y="413848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61" hasCustomPrompt="1"/>
          </p:nvPr>
        </p:nvSpPr>
        <p:spPr>
          <a:xfrm>
            <a:off x="3294284" y="433076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73" name="Gerader Verbinder 72"/>
          <p:cNvCxnSpPr/>
          <p:nvPr userDrawn="1"/>
        </p:nvCxnSpPr>
        <p:spPr>
          <a:xfrm>
            <a:off x="2671567" y="377903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ildplatzhalter 49"/>
          <p:cNvSpPr>
            <a:spLocks noGrp="1"/>
          </p:cNvSpPr>
          <p:nvPr>
            <p:ph type="pic" sz="quarter" idx="62" hasCustomPrompt="1"/>
          </p:nvPr>
        </p:nvSpPr>
        <p:spPr>
          <a:xfrm>
            <a:off x="1155333" y="348170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82" name="Textplatzhalter 4"/>
          <p:cNvSpPr>
            <a:spLocks noGrp="1"/>
          </p:cNvSpPr>
          <p:nvPr>
            <p:ph type="body" sz="quarter" idx="63" hasCustomPrompt="1"/>
          </p:nvPr>
        </p:nvSpPr>
        <p:spPr>
          <a:xfrm>
            <a:off x="2662423" y="4903067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83" name="Textplatzhalter 4"/>
          <p:cNvSpPr>
            <a:spLocks noGrp="1"/>
          </p:cNvSpPr>
          <p:nvPr>
            <p:ph type="body" sz="quarter" idx="64" hasCustomPrompt="1"/>
          </p:nvPr>
        </p:nvSpPr>
        <p:spPr>
          <a:xfrm>
            <a:off x="2662423" y="521619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84" name="Textfeld 83"/>
          <p:cNvSpPr txBox="1"/>
          <p:nvPr userDrawn="1"/>
        </p:nvSpPr>
        <p:spPr>
          <a:xfrm>
            <a:off x="2653279" y="5529930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85" name="Textplatzhalter 28"/>
          <p:cNvSpPr>
            <a:spLocks noGrp="1"/>
          </p:cNvSpPr>
          <p:nvPr>
            <p:ph type="body" sz="quarter" idx="65" hasCustomPrompt="1"/>
          </p:nvPr>
        </p:nvSpPr>
        <p:spPr>
          <a:xfrm>
            <a:off x="4094367" y="5529930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86" name="Textplatzhalter 28"/>
          <p:cNvSpPr>
            <a:spLocks noGrp="1"/>
          </p:cNvSpPr>
          <p:nvPr>
            <p:ph type="body" sz="quarter" idx="66" hasCustomPrompt="1"/>
          </p:nvPr>
        </p:nvSpPr>
        <p:spPr>
          <a:xfrm>
            <a:off x="3294284" y="5722206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87" name="Gerader Verbinder 86"/>
          <p:cNvCxnSpPr/>
          <p:nvPr userDrawn="1"/>
        </p:nvCxnSpPr>
        <p:spPr>
          <a:xfrm>
            <a:off x="2671567" y="5170475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Bildplatzhalter 49"/>
          <p:cNvSpPr>
            <a:spLocks noGrp="1"/>
          </p:cNvSpPr>
          <p:nvPr>
            <p:ph type="pic" sz="quarter" idx="67" hasCustomPrompt="1"/>
          </p:nvPr>
        </p:nvSpPr>
        <p:spPr>
          <a:xfrm>
            <a:off x="1155333" y="4873142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2018593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311027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89855" y="284531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89855" y="3158442"/>
            <a:ext cx="4113282" cy="252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  <a:p>
            <a:pPr lvl="0"/>
            <a:endParaRPr lang="de-DE" dirty="0"/>
          </a:p>
        </p:txBody>
      </p:sp>
      <p:sp>
        <p:nvSpPr>
          <p:cNvPr id="26" name="Textfeld 25"/>
          <p:cNvSpPr txBox="1"/>
          <p:nvPr userDrawn="1"/>
        </p:nvSpPr>
        <p:spPr>
          <a:xfrm>
            <a:off x="2689855" y="4118587"/>
            <a:ext cx="208534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4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Wingdings" pitchFamily="2" charset="2"/>
              <a:ea typeface="+mn-ea"/>
              <a:cs typeface="+mn-cs"/>
            </a:endParaRP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</a:p>
        </p:txBody>
      </p:sp>
      <p:sp>
        <p:nvSpPr>
          <p:cNvPr id="34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330860" y="456486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6" name="Gerader Verbinder 5"/>
          <p:cNvCxnSpPr/>
          <p:nvPr userDrawn="1"/>
        </p:nvCxnSpPr>
        <p:spPr>
          <a:xfrm>
            <a:off x="2698999" y="311272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799606" y="2845314"/>
            <a:ext cx="1434717" cy="1950381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2" name="Rechteck 1"/>
          <p:cNvSpPr/>
          <p:nvPr userDrawn="1"/>
        </p:nvSpPr>
        <p:spPr>
          <a:xfrm>
            <a:off x="2689854" y="3445130"/>
            <a:ext cx="4323359" cy="553998"/>
          </a:xfrm>
          <a:prstGeom prst="rect">
            <a:avLst/>
          </a:prstGeom>
        </p:spPr>
        <p:txBody>
          <a:bodyPr wrap="square" lIns="0" tIns="0" bIns="0">
            <a:spAutoFit/>
          </a:bodyPr>
          <a:lstStyle/>
          <a:p>
            <a:pPr lvl="0"/>
            <a:r>
              <a:rPr lang="de-DE" sz="1200" dirty="0"/>
              <a:t>Institut für Werkzeugmaschinen und Betriebswissenschaften</a:t>
            </a:r>
          </a:p>
          <a:p>
            <a:pPr lvl="0"/>
            <a:r>
              <a:rPr lang="de-DE" sz="1200" dirty="0"/>
              <a:t>Technische Universität München</a:t>
            </a:r>
          </a:p>
          <a:p>
            <a:pPr lvl="0"/>
            <a:r>
              <a:rPr lang="de-DE" sz="1200" dirty="0"/>
              <a:t>Boltzmannstraße 15, 85748 Garching</a:t>
            </a:r>
          </a:p>
        </p:txBody>
      </p:sp>
      <p:pic>
        <p:nvPicPr>
          <p:cNvPr id="14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27" name="Textplatzhalter 28"/>
          <p:cNvSpPr>
            <a:spLocks noGrp="1"/>
          </p:cNvSpPr>
          <p:nvPr>
            <p:ph type="body" sz="quarter" idx="49" hasCustomPrompt="1"/>
          </p:nvPr>
        </p:nvSpPr>
        <p:spPr>
          <a:xfrm>
            <a:off x="4124847" y="411858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</a:t>
            </a:r>
          </a:p>
        </p:txBody>
      </p:sp>
    </p:spTree>
    <p:extLst>
      <p:ext uri="{BB962C8B-B14F-4D97-AF65-F5344CB8AC3E}">
        <p14:creationId xmlns:p14="http://schemas.microsoft.com/office/powerpoint/2010/main" val="255669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folie Wi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388474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Wissenschaftlicher Mitarbeiter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76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468625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 Mitarbeiterin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21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6407569" y="2538622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6407569" y="3356960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407570" y="3938310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2708469" y="1275215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200123" y="306556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00123" y="3299218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5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97862" y="3938310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6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407569" y="4496708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6407569" y="4759894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200123" y="3914577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Position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88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51808985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 userDrawn="1"/>
        </p:nvSpPr>
        <p:spPr>
          <a:xfrm>
            <a:off x="288759" y="6529137"/>
            <a:ext cx="5165559" cy="248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7" name="Rechteck 6"/>
          <p:cNvSpPr/>
          <p:nvPr userDrawn="1"/>
        </p:nvSpPr>
        <p:spPr>
          <a:xfrm>
            <a:off x="10919328" y="272718"/>
            <a:ext cx="930443" cy="433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16885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 userDrawn="1">
          <p15:clr>
            <a:srgbClr val="FBAE40"/>
          </p15:clr>
        </p15:guide>
        <p15:guide id="2" pos="7416" userDrawn="1">
          <p15:clr>
            <a:srgbClr val="FBAE40"/>
          </p15:clr>
        </p15:guide>
        <p15:guide id="3" pos="264" userDrawn="1">
          <p15:clr>
            <a:srgbClr val="FBAE40"/>
          </p15:clr>
        </p15:guide>
        <p15:guide id="4" orient="horz" pos="113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fficientElements Agenda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5" y="305362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5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2830482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994337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11345332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07235" y="6586188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994337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Kapiteltrenner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5" y="6586188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32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994337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 err="1"/>
              <a:t>Kapiteltrenner</a:t>
            </a:r>
            <a:endParaRPr lang="de-DE" noProof="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5" y="6586188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pic>
        <p:nvPicPr>
          <p:cNvPr id="5" name="Bild 3" descr="20150416 tum logo blau png 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grpSp>
        <p:nvGrpSpPr>
          <p:cNvPr id="6" name="Gruppieren 5"/>
          <p:cNvGrpSpPr/>
          <p:nvPr userDrawn="1"/>
        </p:nvGrpSpPr>
        <p:grpSpPr>
          <a:xfrm>
            <a:off x="2571751" y="1647825"/>
            <a:ext cx="9620250" cy="5310663"/>
            <a:chOff x="1327639" y="2191149"/>
            <a:chExt cx="7798776" cy="4767339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52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5176494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9388" indent="-179388">
              <a:lnSpc>
                <a:spcPct val="114000"/>
              </a:lnSpc>
              <a:buFont typeface="Wingdings" panose="05000000000000000000" pitchFamily="2" charset="2"/>
              <a:buChar char="§"/>
              <a:defRPr lang="de-DE" sz="1400" noProof="0" dirty="0" smtClean="0"/>
            </a:lvl1pPr>
            <a:lvl2pPr marL="358775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400" noProof="0" dirty="0" smtClean="0"/>
            </a:lvl2pPr>
            <a:lvl3pPr marL="488950" indent="-134938">
              <a:buFont typeface="Arial" panose="020B0604020202020204" pitchFamily="34" charset="0"/>
              <a:buChar char="•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2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2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7994453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2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6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416" userDrawn="1">
          <p15:clr>
            <a:srgbClr val="FBAE40"/>
          </p15:clr>
        </p15:guide>
        <p15:guide id="1" orient="horz" pos="4042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7267158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5113" indent="-265113">
              <a:lnSpc>
                <a:spcPct val="114000"/>
              </a:lnSpc>
              <a:buFont typeface="+mj-lt"/>
              <a:buAutoNum type="arabicPeriod"/>
              <a:defRPr lang="de-DE" sz="1400" noProof="0" dirty="0" smtClean="0"/>
            </a:lvl1pPr>
            <a:lvl2pPr marL="496888" indent="-214313">
              <a:lnSpc>
                <a:spcPct val="114000"/>
              </a:lnSpc>
              <a:buFont typeface="+mj-lt"/>
              <a:buAutoNum type="alphaLcPeriod"/>
              <a:tabLst/>
              <a:defRPr lang="de-DE" sz="1400" noProof="0" dirty="0" smtClean="0"/>
            </a:lvl2pPr>
            <a:lvl3pPr marL="665163" indent="-179388">
              <a:buFont typeface="+mj-lt"/>
              <a:buAutoNum type="arabicPeriod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2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2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20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404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808165"/>
            <a:ext cx="12192000" cy="50498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429684" y="6580789"/>
            <a:ext cx="931375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cxnSp>
        <p:nvCxnSpPr>
          <p:cNvPr id="8" name="Gerade Verbindung 18"/>
          <p:cNvCxnSpPr/>
          <p:nvPr userDrawn="1"/>
        </p:nvCxnSpPr>
        <p:spPr>
          <a:xfrm>
            <a:off x="425457" y="4053504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8"/>
          <p:cNvCxnSpPr/>
          <p:nvPr userDrawn="1"/>
        </p:nvCxnSpPr>
        <p:spPr>
          <a:xfrm>
            <a:off x="425457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5"/>
          <p:cNvSpPr txBox="1">
            <a:spLocks/>
          </p:cNvSpPr>
          <p:nvPr userDrawn="1"/>
        </p:nvSpPr>
        <p:spPr>
          <a:xfrm>
            <a:off x="425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25457" y="4159248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noProof="0" dirty="0"/>
              <a:t>Biographietext</a:t>
            </a:r>
          </a:p>
        </p:txBody>
      </p:sp>
      <p:sp>
        <p:nvSpPr>
          <p:cNvPr id="18" name="Inhaltsplatzhalter 5"/>
          <p:cNvSpPr txBox="1">
            <a:spLocks/>
          </p:cNvSpPr>
          <p:nvPr userDrawn="1"/>
        </p:nvSpPr>
        <p:spPr>
          <a:xfrm>
            <a:off x="6384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384456" y="4159248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dirty="0"/>
              <a:t>Biographietext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5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cxnSp>
        <p:nvCxnSpPr>
          <p:cNvPr id="25" name="Gerade Verbindung 18"/>
          <p:cNvCxnSpPr/>
          <p:nvPr userDrawn="1"/>
        </p:nvCxnSpPr>
        <p:spPr>
          <a:xfrm>
            <a:off x="425457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425457" y="2959495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3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1894875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4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066462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5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997641" y="2273885"/>
            <a:ext cx="804425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6" name="Bildplatzhalter 49"/>
          <p:cNvSpPr>
            <a:spLocks noGrp="1"/>
          </p:cNvSpPr>
          <p:nvPr>
            <p:ph type="pic" sz="quarter" idx="40" hasCustomPrompt="1"/>
          </p:nvPr>
        </p:nvSpPr>
        <p:spPr>
          <a:xfrm>
            <a:off x="10955776" y="2273885"/>
            <a:ext cx="804425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6384457" y="2959495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8" name="Textplatzhalter 28"/>
          <p:cNvSpPr>
            <a:spLocks noGrp="1"/>
          </p:cNvSpPr>
          <p:nvPr>
            <p:ph type="body" sz="quarter" idx="41" hasCustomPrompt="1"/>
          </p:nvPr>
        </p:nvSpPr>
        <p:spPr>
          <a:xfrm>
            <a:off x="7853875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9" name="Textplatzhalter 28"/>
          <p:cNvSpPr>
            <a:spLocks noGrp="1"/>
          </p:cNvSpPr>
          <p:nvPr>
            <p:ph type="body" sz="quarter" idx="42" hasCustomPrompt="1"/>
          </p:nvPr>
        </p:nvSpPr>
        <p:spPr>
          <a:xfrm>
            <a:off x="7025462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1746108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10" Type="http://schemas.openxmlformats.org/officeDocument/2006/relationships/image" Target="../media/image2.w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oleObject" Target="../embeddings/oleObject3.bin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6.xml"/><Relationship Id="rId16" Type="http://schemas.openxmlformats.org/officeDocument/2006/relationships/vmlDrawing" Target="../drawings/vmlDrawing3.vml"/><Relationship Id="rId20" Type="http://schemas.openxmlformats.org/officeDocument/2006/relationships/image" Target="../media/image2.wmf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image" Target="../media/image6.emf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551588153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think-cell Folie" r:id="rId8" imgW="270" imgH="270" progId="TCLayout.ActiveDocument.1">
                  <p:embed/>
                </p:oleObj>
              </mc:Choice>
              <mc:Fallback>
                <p:oleObj name="think-cell Folie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/>
          <p:cNvSpPr txBox="1"/>
          <p:nvPr userDrawn="1"/>
        </p:nvSpPr>
        <p:spPr>
          <a:xfrm>
            <a:off x="427201" y="314326"/>
            <a:ext cx="1026620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Institut für Werkzeugmaschinen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und Betriebswissenschaften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Maschinenwesen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11353192" y="6541011"/>
            <a:ext cx="415827" cy="2109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36AA3E1-9984-401A-8549-79C579D49C8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Bild 6" descr="20150416 tum logo blau png final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75" r:id="rId2"/>
    <p:sldLayoutId id="2147483718" r:id="rId3"/>
    <p:sldLayoutId id="2147483720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lang="de-DE" sz="3000" b="0" kern="120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lang="de-DE" sz="1600" kern="12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lang="de-DE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530692146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think-cell Folie" r:id="rId18" imgW="270" imgH="270" progId="TCLayout.ActiveDocument.1">
                  <p:embed/>
                </p:oleObj>
              </mc:Choice>
              <mc:Fallback>
                <p:oleObj name="think-cell Foli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07237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432590" y="6575889"/>
            <a:ext cx="5163999" cy="1578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de-DE" sz="900" b="0" i="0" dirty="0">
                <a:solidFill>
                  <a:schemeClr val="tx1"/>
                </a:solidFill>
                <a:latin typeface="+mn-lt"/>
              </a:rPr>
              <a:t>© </a:t>
            </a:r>
            <a:r>
              <a:rPr lang="de-DE" sz="900" b="0" i="1" dirty="0">
                <a:solidFill>
                  <a:schemeClr val="tx1"/>
                </a:solidFill>
                <a:latin typeface="+mn-lt"/>
              </a:rPr>
              <a:t>iwb</a:t>
            </a:r>
            <a:r>
              <a:rPr lang="de-DE" sz="900" b="0" i="0" baseline="0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de-DE" sz="900" b="0" dirty="0">
                <a:solidFill>
                  <a:schemeClr val="tx1"/>
                </a:solidFill>
                <a:latin typeface="+mn-lt"/>
              </a:rPr>
              <a:t>Institut </a:t>
            </a:r>
            <a:r>
              <a:rPr lang="de-DE" sz="900" b="0" baseline="0" dirty="0">
                <a:solidFill>
                  <a:schemeClr val="tx1"/>
                </a:solidFill>
                <a:latin typeface="+mn-lt"/>
              </a:rPr>
              <a:t>für Werkzeugmaschinen und Betriebswissenschaften</a:t>
            </a:r>
            <a:endParaRPr lang="de-DE" sz="9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2" r:id="rId2"/>
    <p:sldLayoutId id="2147483725" r:id="rId3"/>
    <p:sldLayoutId id="2147483656" r:id="rId4"/>
    <p:sldLayoutId id="2147483714" r:id="rId5"/>
    <p:sldLayoutId id="2147483715" r:id="rId6"/>
    <p:sldLayoutId id="2147483727" r:id="rId7"/>
    <p:sldLayoutId id="2147483728" r:id="rId8"/>
    <p:sldLayoutId id="2147483729" r:id="rId9"/>
    <p:sldLayoutId id="2147483716" r:id="rId10"/>
    <p:sldLayoutId id="2147483726" r:id="rId11"/>
    <p:sldLayoutId id="2147483717" r:id="rId12"/>
    <p:sldLayoutId id="2147483724" r:id="rId13"/>
    <p:sldLayoutId id="2147483723" r:id="rId1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3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tags" Target="../tags/tag2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JP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emf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50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image" Target="../media/image47.png"/><Relationship Id="rId16" Type="http://schemas.openxmlformats.org/officeDocument/2006/relationships/image" Target="../media/image30.sv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52.emf"/><Relationship Id="rId10" Type="http://schemas.openxmlformats.org/officeDocument/2006/relationships/image" Target="../media/image24.svg"/><Relationship Id="rId19" Type="http://schemas.openxmlformats.org/officeDocument/2006/relationships/image" Target="../media/image48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8.emf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tags" Target="../tags/tag16.xml"/><Relationship Id="rId7" Type="http://schemas.openxmlformats.org/officeDocument/2006/relationships/image" Target="../media/image11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0.emf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7.xml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4.emf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44342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think-cell Folie" r:id="rId5" imgW="216" imgH="216" progId="TCLayout.ActiveDocument.1">
                  <p:embed/>
                </p:oleObj>
              </mc:Choice>
              <mc:Fallback>
                <p:oleObj name="think-cell Folie" r:id="rId5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Luca-Felix Kick</a:t>
            </a:r>
          </a:p>
          <a:p>
            <a:r>
              <a:rPr lang="de-DE" dirty="0"/>
              <a:t>Garching, 14.01.2022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25455" y="994337"/>
            <a:ext cx="11345332" cy="820738"/>
          </a:xfrm>
        </p:spPr>
        <p:txBody>
          <a:bodyPr/>
          <a:lstStyle/>
          <a:p>
            <a:r>
              <a:rPr lang="de-DE" dirty="0"/>
              <a:t>Prozessentwicklung für die interne Kontaktierung von</a:t>
            </a:r>
            <a:br>
              <a:rPr lang="de-DE" dirty="0"/>
            </a:br>
            <a:r>
              <a:rPr lang="de-DE" dirty="0"/>
              <a:t>Lithium-Ionen-Zellen durch das Mikro-Rührreibschweißen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Abschlusspräsentation Masterarbeit</a:t>
            </a:r>
          </a:p>
        </p:txBody>
      </p:sp>
    </p:spTree>
    <p:extLst>
      <p:ext uri="{BB962C8B-B14F-4D97-AF65-F5344CB8AC3E}">
        <p14:creationId xmlns:p14="http://schemas.microsoft.com/office/powerpoint/2010/main" val="56018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0C61-EBF5-47C9-9F94-208722C6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9792FCC1-3E77-44D7-B230-D6C7E17B3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2029FC-87C1-4662-92F2-A80FEC3ED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56E220-94DF-4EC6-97A9-36F2FCEC3763}"/>
              </a:ext>
            </a:extLst>
          </p:cNvPr>
          <p:cNvSpPr txBox="1"/>
          <p:nvPr/>
        </p:nvSpPr>
        <p:spPr>
          <a:xfrm>
            <a:off x="425456" y="1806937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14569B-1304-4818-8BF5-AE4D4D8B80E9}"/>
              </a:ext>
            </a:extLst>
          </p:cNvPr>
          <p:cNvSpPr txBox="1"/>
          <p:nvPr/>
        </p:nvSpPr>
        <p:spPr>
          <a:xfrm>
            <a:off x="425456" y="2328826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FFDF94-27C3-4E05-81B2-D8BACBED0548}"/>
              </a:ext>
            </a:extLst>
          </p:cNvPr>
          <p:cNvSpPr txBox="1"/>
          <p:nvPr/>
        </p:nvSpPr>
        <p:spPr>
          <a:xfrm>
            <a:off x="425456" y="2850715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199CC0-6406-4415-AA92-0FB2097F9650}"/>
              </a:ext>
            </a:extLst>
          </p:cNvPr>
          <p:cNvSpPr txBox="1"/>
          <p:nvPr/>
        </p:nvSpPr>
        <p:spPr>
          <a:xfrm>
            <a:off x="425456" y="3372604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C9B4C3-F699-479D-A125-70A05C0F6BE6}"/>
              </a:ext>
            </a:extLst>
          </p:cNvPr>
          <p:cNvSpPr txBox="1"/>
          <p:nvPr/>
        </p:nvSpPr>
        <p:spPr>
          <a:xfrm>
            <a:off x="425456" y="389449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0D0BE7-0EBB-4122-BE52-F29519604C0B}"/>
              </a:ext>
            </a:extLst>
          </p:cNvPr>
          <p:cNvSpPr txBox="1"/>
          <p:nvPr/>
        </p:nvSpPr>
        <p:spPr>
          <a:xfrm>
            <a:off x="688008" y="1806937"/>
            <a:ext cx="246221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Motivation und Grundlagen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3A8D84-C6EA-4616-8259-515F35C920A2}"/>
              </a:ext>
            </a:extLst>
          </p:cNvPr>
          <p:cNvSpPr txBox="1"/>
          <p:nvPr/>
        </p:nvSpPr>
        <p:spPr>
          <a:xfrm>
            <a:off x="688008" y="2328826"/>
            <a:ext cx="163743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Stand der Technik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CCE206-7B15-49E3-B128-B842893791F3}"/>
              </a:ext>
            </a:extLst>
          </p:cNvPr>
          <p:cNvSpPr txBox="1"/>
          <p:nvPr/>
        </p:nvSpPr>
        <p:spPr>
          <a:xfrm>
            <a:off x="688008" y="2850715"/>
            <a:ext cx="361143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Forschungsfragen und Vorgehensweise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50EB5E-83A9-4841-B20B-88AB3C08D455}"/>
              </a:ext>
            </a:extLst>
          </p:cNvPr>
          <p:cNvSpPr txBox="1"/>
          <p:nvPr/>
        </p:nvSpPr>
        <p:spPr>
          <a:xfrm>
            <a:off x="688008" y="3894493"/>
            <a:ext cx="295100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Zusammenfassung und Ausblick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A34984-5C60-4307-9CB2-B10A6C89A7FE}"/>
              </a:ext>
            </a:extLst>
          </p:cNvPr>
          <p:cNvSpPr txBox="1"/>
          <p:nvPr/>
        </p:nvSpPr>
        <p:spPr>
          <a:xfrm>
            <a:off x="688008" y="3372604"/>
            <a:ext cx="102431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Ergebnisse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CC518F-970C-42F8-9E41-950C7546327C}"/>
              </a:ext>
            </a:extLst>
          </p:cNvPr>
          <p:cNvSpPr txBox="1"/>
          <p:nvPr/>
        </p:nvSpPr>
        <p:spPr>
          <a:xfrm>
            <a:off x="425456" y="4416380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6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9ED0FE-27C1-4DC8-AE15-7F9791336B83}"/>
              </a:ext>
            </a:extLst>
          </p:cNvPr>
          <p:cNvSpPr txBox="1"/>
          <p:nvPr/>
        </p:nvSpPr>
        <p:spPr>
          <a:xfrm>
            <a:off x="688008" y="4416380"/>
            <a:ext cx="70532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304932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F47E1B3-B3B0-4D82-A17B-DA8EAFBC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Konstruktion der Spannvorrichtung und Werkzeuge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F816C00-C535-454E-BBD4-0E2C7C4326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12E1322-EB66-4846-86F8-C31B8816C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Konstruktive Ergebnisse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3750FD-FFAC-45B5-9EEB-AEDEFEBF7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11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247C831-224D-4681-9819-87CDFBB045FD}"/>
              </a:ext>
            </a:extLst>
          </p:cNvPr>
          <p:cNvGrpSpPr/>
          <p:nvPr/>
        </p:nvGrpSpPr>
        <p:grpSpPr>
          <a:xfrm>
            <a:off x="425455" y="1808163"/>
            <a:ext cx="5144139" cy="1830387"/>
            <a:chOff x="425455" y="1636857"/>
            <a:chExt cx="4937079" cy="2115216"/>
          </a:xfrm>
        </p:grpSpPr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00A577AA-FCED-4240-8BCB-7CD8DB3F23D4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3"/>
              <a:ext cx="4937079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Hochgenaue Positionierung der Fügepartner im verspannten Zustand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Verspannung der Fügepartner in alle drei Raumrichtungen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Gleichmäßige Kraftaufbringung entlang der Schweißnaht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Einfache und schnelle Handhabung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CCC24E-60C8-4328-8C6A-B44BA7EE5803}"/>
                </a:ext>
              </a:extLst>
            </p:cNvPr>
            <p:cNvSpPr/>
            <p:nvPr/>
          </p:nvSpPr>
          <p:spPr>
            <a:xfrm>
              <a:off x="632902" y="1636857"/>
              <a:ext cx="3205414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Anforderungen an die Spannvorrichtung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5FFA6DB-C320-4B03-BCE1-B9F2B10DF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13" y="844650"/>
            <a:ext cx="4689303" cy="3285736"/>
          </a:xfrm>
          <a:prstGeom prst="rect">
            <a:avLst/>
          </a:prstGeom>
        </p:spPr>
      </p:pic>
      <p:pic>
        <p:nvPicPr>
          <p:cNvPr id="14" name="Grafik 13" descr="Ein Bild, das Projektor, Fräse, Systemsteuerung enthält.&#10;&#10;Automatisch generierte Beschreibung">
            <a:extLst>
              <a:ext uri="{FF2B5EF4-FFF2-40B4-BE49-F238E27FC236}">
                <a16:creationId xmlns:a16="http://schemas.microsoft.com/office/drawing/2014/main" id="{06BDE3B3-3983-4A77-9F50-478C8E83B1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58" r="14067" b="28145"/>
          <a:stretch/>
        </p:blipFill>
        <p:spPr>
          <a:xfrm rot="5228839">
            <a:off x="9230539" y="1856813"/>
            <a:ext cx="3283021" cy="1355197"/>
          </a:xfrm>
          <a:prstGeom prst="rect">
            <a:avLst/>
          </a:prstGeom>
        </p:spPr>
      </p:pic>
      <p:sp>
        <p:nvSpPr>
          <p:cNvPr id="15" name="Rahmen 14">
            <a:extLst>
              <a:ext uri="{FF2B5EF4-FFF2-40B4-BE49-F238E27FC236}">
                <a16:creationId xmlns:a16="http://schemas.microsoft.com/office/drawing/2014/main" id="{C28FA20F-C38C-4E7C-B472-FD695D2345FE}"/>
              </a:ext>
            </a:extLst>
          </p:cNvPr>
          <p:cNvSpPr/>
          <p:nvPr/>
        </p:nvSpPr>
        <p:spPr>
          <a:xfrm>
            <a:off x="10018616" y="662369"/>
            <a:ext cx="1741589" cy="3731054"/>
          </a:xfrm>
          <a:prstGeom prst="frame">
            <a:avLst>
              <a:gd name="adj1" fmla="val 1473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>
              <a:solidFill>
                <a:schemeClr val="tx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7965D00-E7FA-4139-80F3-03A46911CDC3}"/>
              </a:ext>
            </a:extLst>
          </p:cNvPr>
          <p:cNvGrpSpPr/>
          <p:nvPr/>
        </p:nvGrpSpPr>
        <p:grpSpPr>
          <a:xfrm>
            <a:off x="425454" y="4259089"/>
            <a:ext cx="11205050" cy="1830387"/>
            <a:chOff x="425455" y="1636857"/>
            <a:chExt cx="4937079" cy="2115216"/>
          </a:xfrm>
        </p:grpSpPr>
        <p:sp>
          <p:nvSpPr>
            <p:cNvPr id="18" name="Text Placeholder 7">
              <a:extLst>
                <a:ext uri="{FF2B5EF4-FFF2-40B4-BE49-F238E27FC236}">
                  <a16:creationId xmlns:a16="http://schemas.microsoft.com/office/drawing/2014/main" id="{E22E3E35-9741-4FB2-BBC6-5E622D2029C3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3"/>
              <a:ext cx="4937079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7FD2F2B-BE75-47F2-BDA2-F2FA5C25A7BF}"/>
                </a:ext>
              </a:extLst>
            </p:cNvPr>
            <p:cNvSpPr/>
            <p:nvPr/>
          </p:nvSpPr>
          <p:spPr>
            <a:xfrm>
              <a:off x="527601" y="1636857"/>
              <a:ext cx="1477642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Verschiedene Werkzeugkonfigurationen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F3BB8FEF-6437-44DB-9D2E-AA4270EA8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051" y="4726401"/>
            <a:ext cx="1040555" cy="1044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9CF4502-5C92-4EFA-83DE-2D02E1DE0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72242" y="4726401"/>
            <a:ext cx="1047457" cy="1044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D7ED1B1-9175-4A76-9D84-B6BCD94013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06355" y="4726401"/>
            <a:ext cx="1044000" cy="104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304FF20-16D2-4D4C-AF64-30485ABDA9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47293" y="4726401"/>
            <a:ext cx="1040553" cy="1044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2EA0E70-3AA6-4493-9505-535049F028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7846" y="4726401"/>
            <a:ext cx="1040938" cy="104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C643077-F3A5-4BB1-A750-4371CF31EE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76606" y="4726401"/>
            <a:ext cx="1040938" cy="1044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8D70050-FCCB-4A33-8914-308DFF6623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28574" y="4726401"/>
            <a:ext cx="1044000" cy="1044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E436023-0767-4016-BD67-2679B78DF1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22492" y="4726401"/>
            <a:ext cx="1040938" cy="10440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639CC37B-E7F6-4E7B-888B-AD771C42A41C}"/>
              </a:ext>
            </a:extLst>
          </p:cNvPr>
          <p:cNvSpPr txBox="1"/>
          <p:nvPr/>
        </p:nvSpPr>
        <p:spPr>
          <a:xfrm rot="16200000">
            <a:off x="4337986" y="4941949"/>
            <a:ext cx="961200" cy="6140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Pinwerkzeuge</a:t>
            </a:r>
          </a:p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Langer Pin</a:t>
            </a:r>
          </a:p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(0,55 mm)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908090D-93D1-46A4-BF94-93595E49CE70}"/>
              </a:ext>
            </a:extLst>
          </p:cNvPr>
          <p:cNvSpPr txBox="1"/>
          <p:nvPr/>
        </p:nvSpPr>
        <p:spPr>
          <a:xfrm rot="16200000">
            <a:off x="278728" y="5047201"/>
            <a:ext cx="961200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Pinlose</a:t>
            </a:r>
            <a:r>
              <a:rPr lang="de-DE" sz="1200" dirty="0">
                <a:latin typeface="+mn-lt"/>
              </a:rPr>
              <a:t> Werkzeuge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2010BC6-6913-4677-8B2E-5FF334222659}"/>
              </a:ext>
            </a:extLst>
          </p:cNvPr>
          <p:cNvSpPr txBox="1"/>
          <p:nvPr/>
        </p:nvSpPr>
        <p:spPr>
          <a:xfrm rot="16200000">
            <a:off x="9495094" y="4941948"/>
            <a:ext cx="961200" cy="6140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Pinwerkzeug</a:t>
            </a:r>
          </a:p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Kurzer Pin</a:t>
            </a:r>
          </a:p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(0,1 mm)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5E274805-BA98-4D99-923B-09B7B608612C}"/>
              </a:ext>
            </a:extLst>
          </p:cNvPr>
          <p:cNvCxnSpPr>
            <a:cxnSpLocks/>
          </p:cNvCxnSpPr>
          <p:nvPr/>
        </p:nvCxnSpPr>
        <p:spPr>
          <a:xfrm flipH="1">
            <a:off x="4334326" y="4407327"/>
            <a:ext cx="6357" cy="168214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27E50A6A-AD5D-4243-934D-8AF55CB1EFFC}"/>
              </a:ext>
            </a:extLst>
          </p:cNvPr>
          <p:cNvCxnSpPr>
            <a:cxnSpLocks/>
          </p:cNvCxnSpPr>
          <p:nvPr/>
        </p:nvCxnSpPr>
        <p:spPr>
          <a:xfrm flipH="1">
            <a:off x="9517700" y="4407327"/>
            <a:ext cx="6357" cy="168214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2ED2FB-B95E-43C8-8AAE-6090ED800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5" y="1808163"/>
            <a:ext cx="4316543" cy="1930813"/>
          </a:xfrm>
        </p:spPr>
        <p:txBody>
          <a:bodyPr/>
          <a:lstStyle/>
          <a:p>
            <a:r>
              <a:rPr lang="de-DE" dirty="0"/>
              <a:t>Hochgenaue Positionierung der Fügepartner mit der neuen Spannvorrichtung</a:t>
            </a:r>
            <a:br>
              <a:rPr lang="de-DE" dirty="0"/>
            </a:br>
            <a:r>
              <a:rPr lang="de-DE" dirty="0"/>
              <a:t>→ reproduzierbare Fügeverbindungen mit hoher Qualität über die gesamte Probenbreite</a:t>
            </a:r>
            <a:br>
              <a:rPr lang="de-DE" dirty="0"/>
            </a:br>
            <a:r>
              <a:rPr lang="de-DE" dirty="0"/>
              <a:t>→ Prozessrobustheit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Erleichterte und schnellere Handhabung mit der neuen Spannvorrichtung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79F912B-E463-4CB6-9CAC-353857A8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der Spannvorrichtung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18DEF2-189F-43D7-8C57-D2605E8E7E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1153CE-1624-4F14-99AF-515A713EDA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Ergebnisse der Validierungsversuche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145C0BE-3011-4326-A07E-573F32CB2ED1}"/>
              </a:ext>
            </a:extLst>
          </p:cNvPr>
          <p:cNvSpPr/>
          <p:nvPr/>
        </p:nvSpPr>
        <p:spPr>
          <a:xfrm>
            <a:off x="2471695" y="4071253"/>
            <a:ext cx="2512214" cy="194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alter Spannvorrichtung gefertigt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027DD40-B72E-4A09-8F83-FA4CB5654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5" y="4280263"/>
            <a:ext cx="6782637" cy="3813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9457291-6399-4EB4-9DC7-3E0F10BDB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5" y="4687160"/>
            <a:ext cx="6782637" cy="3813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55E90DD-FF4E-463E-B707-A9D1590E7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5" y="5868651"/>
            <a:ext cx="6782400" cy="3845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C3D95BE-B511-4F38-9DDF-9E67CD94A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5" y="5455540"/>
            <a:ext cx="6782400" cy="38455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AC82AC3-2B07-41F6-9E2A-03C2140292E2}"/>
              </a:ext>
            </a:extLst>
          </p:cNvPr>
          <p:cNvSpPr/>
          <p:nvPr/>
        </p:nvSpPr>
        <p:spPr>
          <a:xfrm>
            <a:off x="2471695" y="5260807"/>
            <a:ext cx="2512214" cy="194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neuer Spannvorrichtung gefertigt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7A8164-BBB0-42F2-9A61-5742C079D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5" y="3967157"/>
            <a:ext cx="288000" cy="14400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D70B3FE-5F1F-416C-B75D-695AF4FAF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092" y="5124097"/>
            <a:ext cx="288000" cy="1431999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140EB1-F995-4363-93D3-7B4195D508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8525" r="23589" b="8098"/>
          <a:stretch/>
        </p:blipFill>
        <p:spPr>
          <a:xfrm>
            <a:off x="8347367" y="4900263"/>
            <a:ext cx="1559255" cy="144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8EE6BEB-9E12-423E-9723-3006BC3BA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401" y="4900263"/>
            <a:ext cx="231966" cy="144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B9A7CE4-8531-4CFE-838A-8F0111A91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238" y="4912136"/>
            <a:ext cx="220621" cy="1440000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35A310A-B44A-4E2A-B613-1414985EC3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8" t="16782" r="28795" b="16465"/>
          <a:stretch/>
        </p:blipFill>
        <p:spPr>
          <a:xfrm>
            <a:off x="10194859" y="4918123"/>
            <a:ext cx="1571686" cy="1440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29F2EBE-23C8-45A4-BB85-604745C23AC8}"/>
              </a:ext>
            </a:extLst>
          </p:cNvPr>
          <p:cNvSpPr/>
          <p:nvPr/>
        </p:nvSpPr>
        <p:spPr>
          <a:xfrm>
            <a:off x="8395588" y="4268665"/>
            <a:ext cx="1355196" cy="631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alter Spannvorrichtung gefertigt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A19330D-F35A-4CFE-A4CB-D792C8350D3D}"/>
              </a:ext>
            </a:extLst>
          </p:cNvPr>
          <p:cNvSpPr/>
          <p:nvPr/>
        </p:nvSpPr>
        <p:spPr>
          <a:xfrm>
            <a:off x="10245949" y="4349822"/>
            <a:ext cx="1355196" cy="562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neuer Spannvorrichtung gefertigt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76FD2B89-12CE-4340-86A0-847681BAB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8214" t="22055" r="29048" b="21379"/>
          <a:stretch/>
        </p:blipFill>
        <p:spPr>
          <a:xfrm>
            <a:off x="4741998" y="43171"/>
            <a:ext cx="1354002" cy="126725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C993A315-CFB0-453E-B484-B9EA9ACB67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76757" y="805277"/>
            <a:ext cx="4848447" cy="32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22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9521C594-E6F2-4C6C-BD6C-3D7AD8B12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" r="-1"/>
          <a:stretch/>
        </p:blipFill>
        <p:spPr>
          <a:xfrm>
            <a:off x="2372774" y="5542191"/>
            <a:ext cx="6120000" cy="349213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C981701-152F-4B01-B550-45743B72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5" y="1870783"/>
            <a:ext cx="5827056" cy="3483681"/>
          </a:xfrm>
        </p:spPr>
        <p:txBody>
          <a:bodyPr/>
          <a:lstStyle/>
          <a:p>
            <a:r>
              <a:rPr lang="de-DE" dirty="0"/>
              <a:t>Aluminiumanlagerungen an </a:t>
            </a:r>
            <a:r>
              <a:rPr lang="de-DE" dirty="0" err="1"/>
              <a:t>Pinwerkzeugen</a:t>
            </a:r>
            <a:br>
              <a:rPr lang="de-DE" dirty="0"/>
            </a:br>
            <a:r>
              <a:rPr lang="de-DE" dirty="0"/>
              <a:t>→ hohe Gratbildung bei </a:t>
            </a:r>
            <a:r>
              <a:rPr lang="de-DE" dirty="0" err="1"/>
              <a:t>Pinwerkzeugen</a:t>
            </a:r>
            <a:r>
              <a:rPr lang="de-DE" dirty="0"/>
              <a:t> ab dem zweiten Schweißpunkt</a:t>
            </a:r>
          </a:p>
          <a:p>
            <a:r>
              <a:rPr lang="de-DE" dirty="0"/>
              <a:t>Dreieckstrukturierung des pinlosen Werkzeugs führt zu erhöhtem Materialfluss</a:t>
            </a:r>
          </a:p>
          <a:p>
            <a:r>
              <a:rPr lang="de-DE" dirty="0"/>
              <a:t>Geringe Gratbildung für Aluminium mit den pinlosen Werkzeugen und für Kupfer mit allen Werkzeugen</a:t>
            </a:r>
          </a:p>
          <a:p>
            <a:r>
              <a:rPr lang="de-DE" dirty="0"/>
              <a:t>Temperatur im Nahtnebenbereich &lt; 80 °C (ca. 4,5 mm vom Schweißpunktzentrum entfernt)</a:t>
            </a:r>
          </a:p>
          <a:p>
            <a:r>
              <a:rPr lang="de-DE" dirty="0"/>
              <a:t>Elektr. Widerstand für die Aluminiumproben leicht höher und für die Kupferproben mäßig höher im Vergleich zu einer einzelnen Folie</a:t>
            </a:r>
          </a:p>
          <a:p>
            <a:r>
              <a:rPr lang="de-DE" dirty="0"/>
              <a:t>Hohe Festigkeitswerte </a:t>
            </a:r>
          </a:p>
          <a:p>
            <a:r>
              <a:rPr lang="de-DE" dirty="0"/>
              <a:t>Keine inneren Defekte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CFE435B-261C-47BF-8752-2E9A4CC7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der Werkzeuge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C23F675-3792-494A-85EB-531F594423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3B1958-529E-4E8D-8E5E-129C5D208B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Ergebnisse der Hauptversuche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051847-73DE-4877-B449-D7849CF10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7198" y="193105"/>
            <a:ext cx="717624" cy="7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A3FF5A-C568-42B7-BA7E-DF099F68B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0229" y="193105"/>
            <a:ext cx="722384" cy="7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5F051B1-3331-4447-A172-0F45703034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0935" y="193105"/>
            <a:ext cx="720000" cy="7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34F77C-2DAF-4AE8-BE4D-77B80C62C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4380" y="193105"/>
            <a:ext cx="717623" cy="72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202CAF0-67E5-45DE-8F90-56B04CF4C5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15448" y="193105"/>
            <a:ext cx="717889" cy="72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2C84B64-46AE-4FBB-A7C0-62B9F3BA09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8267" y="193105"/>
            <a:ext cx="717889" cy="72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0F89AD4-F5DC-4BCA-8C01-9A7B1135D8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26782" y="193105"/>
            <a:ext cx="720000" cy="72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83C3326-8656-472B-9227-C2B87215D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79601" y="193105"/>
            <a:ext cx="717889" cy="720000"/>
          </a:xfrm>
          <a:prstGeom prst="rect">
            <a:avLst/>
          </a:prstGeom>
        </p:spPr>
      </p:pic>
      <p:pic>
        <p:nvPicPr>
          <p:cNvPr id="39" name="Grafik 38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EC848A3C-0260-4AE7-A0EA-29EAF6CA38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72" y="2911740"/>
            <a:ext cx="2118708" cy="1947384"/>
          </a:xfrm>
          <a:prstGeom prst="rect">
            <a:avLst/>
          </a:prstGeom>
        </p:spPr>
      </p:pic>
      <p:sp>
        <p:nvSpPr>
          <p:cNvPr id="44" name="Rechteck 43">
            <a:extLst>
              <a:ext uri="{FF2B5EF4-FFF2-40B4-BE49-F238E27FC236}">
                <a16:creationId xmlns:a16="http://schemas.microsoft.com/office/drawing/2014/main" id="{A2C83F60-1B7E-47AA-B540-57F040ECEABD}"/>
              </a:ext>
            </a:extLst>
          </p:cNvPr>
          <p:cNvSpPr/>
          <p:nvPr/>
        </p:nvSpPr>
        <p:spPr>
          <a:xfrm>
            <a:off x="9208900" y="1142660"/>
            <a:ext cx="1355196" cy="17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Werkzeugpin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A700CF22-619F-4406-B5D0-FA3A8F72AD4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19320" r="36111" b="46670"/>
          <a:stretch/>
        </p:blipFill>
        <p:spPr>
          <a:xfrm>
            <a:off x="7999886" y="1404765"/>
            <a:ext cx="1866901" cy="136207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C4EA8B7-35E9-4020-8A69-B7898A03F60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6" t="19320" r="36111" b="46670"/>
          <a:stretch/>
        </p:blipFill>
        <p:spPr>
          <a:xfrm>
            <a:off x="9906210" y="1404765"/>
            <a:ext cx="1866900" cy="1362076"/>
          </a:xfrm>
          <a:prstGeom prst="rect">
            <a:avLst/>
          </a:prstGeom>
        </p:spPr>
      </p:pic>
      <p:sp>
        <p:nvSpPr>
          <p:cNvPr id="47" name="Rechteck 46">
            <a:extLst>
              <a:ext uri="{FF2B5EF4-FFF2-40B4-BE49-F238E27FC236}">
                <a16:creationId xmlns:a16="http://schemas.microsoft.com/office/drawing/2014/main" id="{AEAF2BE6-C34B-4A27-9823-056CF8FCE737}"/>
              </a:ext>
            </a:extLst>
          </p:cNvPr>
          <p:cNvSpPr/>
          <p:nvPr/>
        </p:nvSpPr>
        <p:spPr>
          <a:xfrm>
            <a:off x="9208900" y="2854906"/>
            <a:ext cx="1355196" cy="161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Werkzeugschulter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9E16E26-78EE-4251-9AFA-33B797DAE582}"/>
              </a:ext>
            </a:extLst>
          </p:cNvPr>
          <p:cNvSpPr/>
          <p:nvPr/>
        </p:nvSpPr>
        <p:spPr>
          <a:xfrm>
            <a:off x="7999886" y="1088854"/>
            <a:ext cx="860689" cy="311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Angelagertes Aluminium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378FB7FD-7289-47B6-9BDA-4E94E35F90A8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9023694" y="1316700"/>
            <a:ext cx="862804" cy="244452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8BF82BE-0575-41F9-A80A-F267E18EAA6A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8430231" y="1400003"/>
            <a:ext cx="204391" cy="340518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F318F615-4DE1-4E5D-81D8-D57580EE717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413291" y="2069134"/>
            <a:ext cx="473207" cy="785772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648D053-98CE-4271-99CC-20382725D301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9886498" y="2069134"/>
            <a:ext cx="473207" cy="785772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185FEF22-413D-4023-B8E6-36E058D53E89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9886498" y="1316700"/>
            <a:ext cx="841243" cy="276184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448ECA62-DC87-49AE-8507-375CDE5DA75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40062" y="3136753"/>
            <a:ext cx="3126483" cy="3126483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7A3758E8-D9F8-4ADD-B828-DB27F6ACDB0F}"/>
              </a:ext>
            </a:extLst>
          </p:cNvPr>
          <p:cNvSpPr/>
          <p:nvPr/>
        </p:nvSpPr>
        <p:spPr>
          <a:xfrm>
            <a:off x="2493331" y="5518797"/>
            <a:ext cx="2060531" cy="3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30415C5-53C4-4C0A-9D0D-A28E61187B84}"/>
              </a:ext>
            </a:extLst>
          </p:cNvPr>
          <p:cNvSpPr/>
          <p:nvPr/>
        </p:nvSpPr>
        <p:spPr>
          <a:xfrm>
            <a:off x="6309594" y="5518797"/>
            <a:ext cx="2060531" cy="3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055C05B-D3CD-4AE2-988D-5844C9309F93}"/>
              </a:ext>
            </a:extLst>
          </p:cNvPr>
          <p:cNvSpPr txBox="1"/>
          <p:nvPr/>
        </p:nvSpPr>
        <p:spPr>
          <a:xfrm>
            <a:off x="2493330" y="5135952"/>
            <a:ext cx="2060531" cy="369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>
                <a:latin typeface="+mn-lt"/>
              </a:rPr>
              <a:t>Probe für Widerstandsmessung und Zugprüfung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AA18326-3D45-4EE6-BBC1-E24FC20E69A6}"/>
              </a:ext>
            </a:extLst>
          </p:cNvPr>
          <p:cNvSpPr txBox="1"/>
          <p:nvPr/>
        </p:nvSpPr>
        <p:spPr>
          <a:xfrm>
            <a:off x="6309593" y="5137191"/>
            <a:ext cx="2060531" cy="369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>
                <a:latin typeface="+mn-lt"/>
              </a:rPr>
              <a:t>Probe für Widerstandsmessung und Zugprüfung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248BD82-11FD-4754-ACCD-22A0D7FE2490}"/>
              </a:ext>
            </a:extLst>
          </p:cNvPr>
          <p:cNvCxnSpPr>
            <a:cxnSpLocks/>
          </p:cNvCxnSpPr>
          <p:nvPr/>
        </p:nvCxnSpPr>
        <p:spPr>
          <a:xfrm>
            <a:off x="2493330" y="5981214"/>
            <a:ext cx="2060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24C67A34-26DF-442E-ACF3-877192B289A8}"/>
              </a:ext>
            </a:extLst>
          </p:cNvPr>
          <p:cNvSpPr txBox="1"/>
          <p:nvPr/>
        </p:nvSpPr>
        <p:spPr>
          <a:xfrm>
            <a:off x="3234790" y="6013421"/>
            <a:ext cx="577611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>
                <a:latin typeface="+mn-lt"/>
              </a:rPr>
              <a:t>24,5 mm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F8F1A31-5EAA-418C-BEEF-0B40256B1AFC}"/>
              </a:ext>
            </a:extLst>
          </p:cNvPr>
          <p:cNvCxnSpPr>
            <a:cxnSpLocks/>
          </p:cNvCxnSpPr>
          <p:nvPr/>
        </p:nvCxnSpPr>
        <p:spPr>
          <a:xfrm>
            <a:off x="5636712" y="2605414"/>
            <a:ext cx="1851574" cy="763074"/>
          </a:xfrm>
          <a:prstGeom prst="straightConnector1">
            <a:avLst/>
          </a:prstGeom>
          <a:ln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8494C2D6-BCEC-4335-ACBE-28B2EEF5671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779" y="4935214"/>
            <a:ext cx="2665476" cy="16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4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00DF02-8A55-4BD6-B34A-7AF86D21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Punkt- und Linienschweißungen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213225-F34E-4B5A-AAFD-C0220156F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0FB252-9103-4344-8A13-27D354B83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Ergebnisse der Optimierungsversuche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737144-4DC2-4061-8C68-9D8FAB8E2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549" y="30731"/>
            <a:ext cx="991871" cy="9947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EBDC65-15AC-4932-9204-025E268D0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2115671"/>
            <a:ext cx="9505950" cy="357187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EA16046-35D6-4187-919C-56B388CEABFA}"/>
              </a:ext>
            </a:extLst>
          </p:cNvPr>
          <p:cNvSpPr/>
          <p:nvPr/>
        </p:nvSpPr>
        <p:spPr>
          <a:xfrm>
            <a:off x="3519814" y="2609296"/>
            <a:ext cx="1697276" cy="4176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07D7D3A-44E4-49DD-92F8-ACE5951AA276}"/>
              </a:ext>
            </a:extLst>
          </p:cNvPr>
          <p:cNvSpPr/>
          <p:nvPr/>
        </p:nvSpPr>
        <p:spPr>
          <a:xfrm>
            <a:off x="7215709" y="2609296"/>
            <a:ext cx="1697276" cy="4176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1F0152-08AA-415A-938D-419525825321}"/>
              </a:ext>
            </a:extLst>
          </p:cNvPr>
          <p:cNvSpPr/>
          <p:nvPr/>
        </p:nvSpPr>
        <p:spPr>
          <a:xfrm>
            <a:off x="3519814" y="3083350"/>
            <a:ext cx="1697276" cy="4176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4F4B348-4C94-42B8-84B6-559BAA521CEB}"/>
              </a:ext>
            </a:extLst>
          </p:cNvPr>
          <p:cNvSpPr/>
          <p:nvPr/>
        </p:nvSpPr>
        <p:spPr>
          <a:xfrm>
            <a:off x="7215709" y="3083350"/>
            <a:ext cx="1697276" cy="4176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4664B0C-2D1E-4EC1-A543-827303E92D11}"/>
              </a:ext>
            </a:extLst>
          </p:cNvPr>
          <p:cNvSpPr/>
          <p:nvPr/>
        </p:nvSpPr>
        <p:spPr>
          <a:xfrm>
            <a:off x="5363228" y="3561427"/>
            <a:ext cx="1697276" cy="4176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0416940-0FBA-4CB5-B8F3-7DFB27D3010F}"/>
              </a:ext>
            </a:extLst>
          </p:cNvPr>
          <p:cNvSpPr/>
          <p:nvPr/>
        </p:nvSpPr>
        <p:spPr>
          <a:xfrm>
            <a:off x="9064669" y="3561427"/>
            <a:ext cx="1697276" cy="4176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EC5405-E9BB-4568-A681-C6A53C5C9440}"/>
              </a:ext>
            </a:extLst>
          </p:cNvPr>
          <p:cNvSpPr/>
          <p:nvPr/>
        </p:nvSpPr>
        <p:spPr>
          <a:xfrm>
            <a:off x="3519814" y="4734838"/>
            <a:ext cx="1697276" cy="71576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7A62635-3BEB-43BF-807F-BB4AD85B3C92}"/>
              </a:ext>
            </a:extLst>
          </p:cNvPr>
          <p:cNvSpPr/>
          <p:nvPr/>
        </p:nvSpPr>
        <p:spPr>
          <a:xfrm>
            <a:off x="7217797" y="4734838"/>
            <a:ext cx="1697276" cy="71576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09872CC-EFA8-47E8-B75E-6DE2C828007C}"/>
              </a:ext>
            </a:extLst>
          </p:cNvPr>
          <p:cNvSpPr/>
          <p:nvPr/>
        </p:nvSpPr>
        <p:spPr>
          <a:xfrm>
            <a:off x="7215709" y="4039458"/>
            <a:ext cx="1697276" cy="4176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50A5255-F353-4980-AE35-39C7BDEFE068}"/>
              </a:ext>
            </a:extLst>
          </p:cNvPr>
          <p:cNvSpPr/>
          <p:nvPr/>
        </p:nvSpPr>
        <p:spPr>
          <a:xfrm>
            <a:off x="3519814" y="4039458"/>
            <a:ext cx="3540690" cy="41760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75162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0C61-EBF5-47C9-9F94-208722C6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9792FCC1-3E77-44D7-B230-D6C7E17B3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2029FC-87C1-4662-92F2-A80FEC3ED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56E220-94DF-4EC6-97A9-36F2FCEC3763}"/>
              </a:ext>
            </a:extLst>
          </p:cNvPr>
          <p:cNvSpPr txBox="1"/>
          <p:nvPr/>
        </p:nvSpPr>
        <p:spPr>
          <a:xfrm>
            <a:off x="425456" y="1806937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14569B-1304-4818-8BF5-AE4D4D8B80E9}"/>
              </a:ext>
            </a:extLst>
          </p:cNvPr>
          <p:cNvSpPr txBox="1"/>
          <p:nvPr/>
        </p:nvSpPr>
        <p:spPr>
          <a:xfrm>
            <a:off x="425456" y="2328826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FFDF94-27C3-4E05-81B2-D8BACBED0548}"/>
              </a:ext>
            </a:extLst>
          </p:cNvPr>
          <p:cNvSpPr txBox="1"/>
          <p:nvPr/>
        </p:nvSpPr>
        <p:spPr>
          <a:xfrm>
            <a:off x="425456" y="2850715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199CC0-6406-4415-AA92-0FB2097F9650}"/>
              </a:ext>
            </a:extLst>
          </p:cNvPr>
          <p:cNvSpPr txBox="1"/>
          <p:nvPr/>
        </p:nvSpPr>
        <p:spPr>
          <a:xfrm>
            <a:off x="425456" y="3372604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C9B4C3-F699-479D-A125-70A05C0F6BE6}"/>
              </a:ext>
            </a:extLst>
          </p:cNvPr>
          <p:cNvSpPr txBox="1"/>
          <p:nvPr/>
        </p:nvSpPr>
        <p:spPr>
          <a:xfrm>
            <a:off x="425456" y="389449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0D0BE7-0EBB-4122-BE52-F29519604C0B}"/>
              </a:ext>
            </a:extLst>
          </p:cNvPr>
          <p:cNvSpPr txBox="1"/>
          <p:nvPr/>
        </p:nvSpPr>
        <p:spPr>
          <a:xfrm>
            <a:off x="688008" y="1806937"/>
            <a:ext cx="246221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Motivation und Grundlagen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3A8D84-C6EA-4616-8259-515F35C920A2}"/>
              </a:ext>
            </a:extLst>
          </p:cNvPr>
          <p:cNvSpPr txBox="1"/>
          <p:nvPr/>
        </p:nvSpPr>
        <p:spPr>
          <a:xfrm>
            <a:off x="688008" y="2328826"/>
            <a:ext cx="163743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Stand der Technik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CCE206-7B15-49E3-B128-B842893791F3}"/>
              </a:ext>
            </a:extLst>
          </p:cNvPr>
          <p:cNvSpPr txBox="1"/>
          <p:nvPr/>
        </p:nvSpPr>
        <p:spPr>
          <a:xfrm>
            <a:off x="688008" y="2850715"/>
            <a:ext cx="361143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Forschungsfragen und Vorgehensweise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50EB5E-83A9-4841-B20B-88AB3C08D455}"/>
              </a:ext>
            </a:extLst>
          </p:cNvPr>
          <p:cNvSpPr txBox="1"/>
          <p:nvPr/>
        </p:nvSpPr>
        <p:spPr>
          <a:xfrm>
            <a:off x="688008" y="3894493"/>
            <a:ext cx="295100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Zusammenfassung und Ausblick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A34984-5C60-4307-9CB2-B10A6C89A7FE}"/>
              </a:ext>
            </a:extLst>
          </p:cNvPr>
          <p:cNvSpPr txBox="1"/>
          <p:nvPr/>
        </p:nvSpPr>
        <p:spPr>
          <a:xfrm>
            <a:off x="688008" y="3372604"/>
            <a:ext cx="102431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Ergebnisse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CC518F-970C-42F8-9E41-950C7546327C}"/>
              </a:ext>
            </a:extLst>
          </p:cNvPr>
          <p:cNvSpPr txBox="1"/>
          <p:nvPr/>
        </p:nvSpPr>
        <p:spPr>
          <a:xfrm>
            <a:off x="425456" y="4416380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6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9ED0FE-27C1-4DC8-AE15-7F9791336B83}"/>
              </a:ext>
            </a:extLst>
          </p:cNvPr>
          <p:cNvSpPr txBox="1"/>
          <p:nvPr/>
        </p:nvSpPr>
        <p:spPr>
          <a:xfrm>
            <a:off x="688008" y="4416380"/>
            <a:ext cx="70532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51403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46ACF9E-5B3E-4536-A25D-9EA48431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6" y="343459"/>
            <a:ext cx="9023347" cy="738664"/>
          </a:xfrm>
        </p:spPr>
        <p:txBody>
          <a:bodyPr/>
          <a:lstStyle/>
          <a:p>
            <a:r>
              <a:rPr lang="de-DE" dirty="0"/>
              <a:t>Interne Kontaktierung von Lithium-Ionen-Zellen durch das Mikro-Rührreibpunktschweißen mit hohem Potenzial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8EABE-F54A-44B9-8E2E-599C6B7178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86625A-DA60-4609-8D3D-7AF21183B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B48F2B7-7369-448F-BCF5-76BA2E14D126}"/>
              </a:ext>
            </a:extLst>
          </p:cNvPr>
          <p:cNvGrpSpPr/>
          <p:nvPr/>
        </p:nvGrpSpPr>
        <p:grpSpPr>
          <a:xfrm>
            <a:off x="982349" y="1876296"/>
            <a:ext cx="10227303" cy="1616419"/>
            <a:chOff x="425455" y="1636858"/>
            <a:chExt cx="4937079" cy="2115215"/>
          </a:xfrm>
        </p:grpSpPr>
        <p:sp>
          <p:nvSpPr>
            <p:cNvPr id="7" name="Text Placeholder 7">
              <a:extLst>
                <a:ext uri="{FF2B5EF4-FFF2-40B4-BE49-F238E27FC236}">
                  <a16:creationId xmlns:a16="http://schemas.microsoft.com/office/drawing/2014/main" id="{5E982730-B643-4701-AC05-971EA1E7855D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3"/>
              <a:ext cx="4937079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Reproduzierbar hohe Qualität der Fügestellen über die gesamte Probenbreite bei Verwendung der neuen Spannvorrichtung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Pinloses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 Werkzeug mit dreieckig strukturierter Schulter am besten geeignet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Hohe Prozessrobustheit bei Verwendung der neuen Spannvorrichtung und einer Eintauchtiefe von 0,1 mm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Punktschweißungen insgesamt mit besseren Eigenschaften als Linienschweißungen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AC03F3B-5821-4972-9CA7-8F289449A444}"/>
                </a:ext>
              </a:extLst>
            </p:cNvPr>
            <p:cNvSpPr/>
            <p:nvPr/>
          </p:nvSpPr>
          <p:spPr>
            <a:xfrm>
              <a:off x="519103" y="1636858"/>
              <a:ext cx="818268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Zusammenfassung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9F85BDB-C42A-4FE2-9980-26CA039D3044}"/>
              </a:ext>
            </a:extLst>
          </p:cNvPr>
          <p:cNvGrpSpPr/>
          <p:nvPr/>
        </p:nvGrpSpPr>
        <p:grpSpPr>
          <a:xfrm>
            <a:off x="3388985" y="4373437"/>
            <a:ext cx="5414030" cy="1586359"/>
            <a:chOff x="425455" y="1636858"/>
            <a:chExt cx="4937079" cy="2115215"/>
          </a:xfrm>
        </p:grpSpPr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5F14F48B-E5D2-4119-B353-7E209AFF21A1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3"/>
              <a:ext cx="4937079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ysClr val="windowText" lastClr="000000"/>
                  </a:solidFill>
                </a:rPr>
                <a:t>Werkzeug mit stehender Schulter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ysClr val="windowText" lastClr="000000"/>
                  </a:solidFill>
                </a:rPr>
                <a:t>Steigerung der Folienzahl der Proben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ysClr val="windowText" lastClr="000000"/>
                  </a:solidFill>
                </a:rPr>
                <a:t>Langzeiteigenschaften bzw. Langzeitbelastung der Proben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ysClr val="windowText" lastClr="000000"/>
                  </a:solidFill>
                </a:rPr>
                <a:t>Qualitätsüberwachung während des Prozesses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A3BC99B-B2F7-43D0-8478-5F1D931C0E9A}"/>
                </a:ext>
              </a:extLst>
            </p:cNvPr>
            <p:cNvSpPr/>
            <p:nvPr/>
          </p:nvSpPr>
          <p:spPr>
            <a:xfrm>
              <a:off x="599436" y="1636858"/>
              <a:ext cx="2245048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Weiterer Handlungsbedarf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857EE8F5-DFC9-48B0-BDED-33BCA5761511}"/>
              </a:ext>
            </a:extLst>
          </p:cNvPr>
          <p:cNvSpPr/>
          <p:nvPr/>
        </p:nvSpPr>
        <p:spPr>
          <a:xfrm flipV="1">
            <a:off x="3230849" y="3752446"/>
            <a:ext cx="5730303" cy="361261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350666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90445-AB2E-430F-BB95-8DC9AFD4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5" y="2623950"/>
            <a:ext cx="11345332" cy="410369"/>
          </a:xfrm>
        </p:spPr>
        <p:txBody>
          <a:bodyPr/>
          <a:lstStyle/>
          <a:p>
            <a:pPr algn="ctr"/>
            <a:r>
              <a:rPr lang="de-DE" dirty="0"/>
              <a:t>Vielen Dank für Ihre Aufmerksamkeit!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1521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0C61-EBF5-47C9-9F94-208722C6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9792FCC1-3E77-44D7-B230-D6C7E17B3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2029FC-87C1-4662-92F2-A80FEC3ED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18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56E220-94DF-4EC6-97A9-36F2FCEC3763}"/>
              </a:ext>
            </a:extLst>
          </p:cNvPr>
          <p:cNvSpPr txBox="1"/>
          <p:nvPr/>
        </p:nvSpPr>
        <p:spPr>
          <a:xfrm>
            <a:off x="425456" y="1806937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14569B-1304-4818-8BF5-AE4D4D8B80E9}"/>
              </a:ext>
            </a:extLst>
          </p:cNvPr>
          <p:cNvSpPr txBox="1"/>
          <p:nvPr/>
        </p:nvSpPr>
        <p:spPr>
          <a:xfrm>
            <a:off x="425456" y="2328826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FFDF94-27C3-4E05-81B2-D8BACBED0548}"/>
              </a:ext>
            </a:extLst>
          </p:cNvPr>
          <p:cNvSpPr txBox="1"/>
          <p:nvPr/>
        </p:nvSpPr>
        <p:spPr>
          <a:xfrm>
            <a:off x="425456" y="2850715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199CC0-6406-4415-AA92-0FB2097F9650}"/>
              </a:ext>
            </a:extLst>
          </p:cNvPr>
          <p:cNvSpPr txBox="1"/>
          <p:nvPr/>
        </p:nvSpPr>
        <p:spPr>
          <a:xfrm>
            <a:off x="425456" y="3372604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C9B4C3-F699-479D-A125-70A05C0F6BE6}"/>
              </a:ext>
            </a:extLst>
          </p:cNvPr>
          <p:cNvSpPr txBox="1"/>
          <p:nvPr/>
        </p:nvSpPr>
        <p:spPr>
          <a:xfrm>
            <a:off x="425456" y="389449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0D0BE7-0EBB-4122-BE52-F29519604C0B}"/>
              </a:ext>
            </a:extLst>
          </p:cNvPr>
          <p:cNvSpPr txBox="1"/>
          <p:nvPr/>
        </p:nvSpPr>
        <p:spPr>
          <a:xfrm>
            <a:off x="688008" y="1806937"/>
            <a:ext cx="246221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Motivation und Grundlagen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3A8D84-C6EA-4616-8259-515F35C920A2}"/>
              </a:ext>
            </a:extLst>
          </p:cNvPr>
          <p:cNvSpPr txBox="1"/>
          <p:nvPr/>
        </p:nvSpPr>
        <p:spPr>
          <a:xfrm>
            <a:off x="688008" y="2328826"/>
            <a:ext cx="163743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Stand der Technik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CCE206-7B15-49E3-B128-B842893791F3}"/>
              </a:ext>
            </a:extLst>
          </p:cNvPr>
          <p:cNvSpPr txBox="1"/>
          <p:nvPr/>
        </p:nvSpPr>
        <p:spPr>
          <a:xfrm>
            <a:off x="688008" y="2850715"/>
            <a:ext cx="361143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Forschungsfragen und Vorgehensweise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50EB5E-83A9-4841-B20B-88AB3C08D455}"/>
              </a:ext>
            </a:extLst>
          </p:cNvPr>
          <p:cNvSpPr txBox="1"/>
          <p:nvPr/>
        </p:nvSpPr>
        <p:spPr>
          <a:xfrm>
            <a:off x="688008" y="3894493"/>
            <a:ext cx="295100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Zusammenfassung und Ausblick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A34984-5C60-4307-9CB2-B10A6C89A7FE}"/>
              </a:ext>
            </a:extLst>
          </p:cNvPr>
          <p:cNvSpPr txBox="1"/>
          <p:nvPr/>
        </p:nvSpPr>
        <p:spPr>
          <a:xfrm>
            <a:off x="688008" y="3372604"/>
            <a:ext cx="102431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Ergebnisse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CC518F-970C-42F8-9E41-950C7546327C}"/>
              </a:ext>
            </a:extLst>
          </p:cNvPr>
          <p:cNvSpPr txBox="1"/>
          <p:nvPr/>
        </p:nvSpPr>
        <p:spPr>
          <a:xfrm>
            <a:off x="425456" y="4416380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6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9ED0FE-27C1-4DC8-AE15-7F9791336B83}"/>
              </a:ext>
            </a:extLst>
          </p:cNvPr>
          <p:cNvSpPr txBox="1"/>
          <p:nvPr/>
        </p:nvSpPr>
        <p:spPr>
          <a:xfrm>
            <a:off x="688008" y="4416380"/>
            <a:ext cx="70532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75768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B249B55-BF72-402D-9071-93BAFF92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5" y="1099335"/>
            <a:ext cx="11334748" cy="5317340"/>
          </a:xfrm>
        </p:spPr>
        <p:txBody>
          <a:bodyPr/>
          <a:lstStyle/>
          <a:p>
            <a:pPr marL="0" indent="0">
              <a:buNone/>
            </a:pPr>
            <a:r>
              <a:rPr lang="de-DE" sz="1100" dirty="0"/>
              <a:t>ENGL 2020 </a:t>
            </a:r>
            <a:br>
              <a:rPr lang="de-DE" sz="1100" dirty="0"/>
            </a:br>
            <a:r>
              <a:rPr lang="de-DE" sz="1100" dirty="0"/>
              <a:t>Engl, T.: Konstruktion und Bewertung verschiedener FSW-Werkzeuge für die Kontaktierung von Batterieträgerfolien. Semesterarbeit: Technische Universität München (2020).</a:t>
            </a:r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r>
              <a:rPr lang="de-DE" sz="1100" dirty="0"/>
              <a:t>GERA ET AL. 2021 </a:t>
            </a:r>
            <a:br>
              <a:rPr lang="de-DE" sz="1100" dirty="0"/>
            </a:br>
            <a:r>
              <a:rPr lang="de-DE" sz="1100" dirty="0"/>
              <a:t>Gera, D.; Fu, B.; </a:t>
            </a:r>
            <a:r>
              <a:rPr lang="de-DE" sz="1100" dirty="0" err="1"/>
              <a:t>Suhuddin</a:t>
            </a:r>
            <a:r>
              <a:rPr lang="de-DE" sz="1100" dirty="0"/>
              <a:t>, U. F.H.R.; </a:t>
            </a:r>
            <a:r>
              <a:rPr lang="de-DE" sz="1100" dirty="0" err="1"/>
              <a:t>Plaine</a:t>
            </a:r>
            <a:r>
              <a:rPr lang="de-DE" sz="1100" dirty="0"/>
              <a:t>, A.; Alcantara, N.; dos Santos, J. F.; Klusemann, B.: </a:t>
            </a:r>
            <a:r>
              <a:rPr lang="de-DE" sz="1100" dirty="0" err="1"/>
              <a:t>Microstructure</a:t>
            </a:r>
            <a:r>
              <a:rPr lang="de-DE" sz="1100" dirty="0"/>
              <a:t>, </a:t>
            </a:r>
            <a:r>
              <a:rPr lang="de-DE" sz="1100" dirty="0" err="1"/>
              <a:t>mechanical</a:t>
            </a:r>
            <a:r>
              <a:rPr lang="de-DE" sz="1100" dirty="0"/>
              <a:t> and </a:t>
            </a:r>
            <a:r>
              <a:rPr lang="de-DE" sz="1100" dirty="0" err="1"/>
              <a:t>functional</a:t>
            </a:r>
            <a:r>
              <a:rPr lang="de-DE" sz="1100" dirty="0"/>
              <a:t> </a:t>
            </a:r>
            <a:r>
              <a:rPr lang="de-DE" sz="1100" dirty="0" err="1"/>
              <a:t>properties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refill</a:t>
            </a:r>
            <a:r>
              <a:rPr lang="de-DE" sz="1100" dirty="0"/>
              <a:t> </a:t>
            </a:r>
            <a:r>
              <a:rPr lang="de-DE" sz="1100" dirty="0" err="1"/>
              <a:t>friction</a:t>
            </a:r>
            <a:r>
              <a:rPr lang="de-DE" sz="1100" dirty="0"/>
              <a:t> </a:t>
            </a:r>
            <a:r>
              <a:rPr lang="de-DE" sz="1100" dirty="0" err="1"/>
              <a:t>stir</a:t>
            </a:r>
            <a:r>
              <a:rPr lang="de-DE" sz="1100" dirty="0"/>
              <a:t> </a:t>
            </a:r>
            <a:r>
              <a:rPr lang="de-DE" sz="1100" dirty="0" err="1"/>
              <a:t>spot</a:t>
            </a:r>
            <a:r>
              <a:rPr lang="de-DE" sz="1100" dirty="0"/>
              <a:t> </a:t>
            </a:r>
            <a:r>
              <a:rPr lang="de-DE" sz="1100" dirty="0" err="1"/>
              <a:t>welds</a:t>
            </a:r>
            <a:r>
              <a:rPr lang="de-DE" sz="1100" dirty="0"/>
              <a:t> on </a:t>
            </a:r>
            <a:r>
              <a:rPr lang="de-DE" sz="1100" dirty="0" err="1"/>
              <a:t>multilayered</a:t>
            </a:r>
            <a:r>
              <a:rPr lang="de-DE" sz="1100" dirty="0"/>
              <a:t> </a:t>
            </a:r>
            <a:r>
              <a:rPr lang="de-DE" sz="1100" dirty="0" err="1"/>
              <a:t>aluminum</a:t>
            </a:r>
            <a:r>
              <a:rPr lang="de-DE" sz="1100" dirty="0"/>
              <a:t> </a:t>
            </a:r>
            <a:r>
              <a:rPr lang="de-DE" sz="1100" dirty="0" err="1"/>
              <a:t>foils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battery</a:t>
            </a:r>
            <a:r>
              <a:rPr lang="de-DE" sz="1100" dirty="0"/>
              <a:t> </a:t>
            </a:r>
            <a:r>
              <a:rPr lang="de-DE" sz="1100" dirty="0" err="1"/>
              <a:t>application</a:t>
            </a:r>
            <a:r>
              <a:rPr lang="de-DE" sz="1100" dirty="0"/>
              <a:t>. Journal </a:t>
            </a:r>
            <a:r>
              <a:rPr lang="de-DE" sz="1100" dirty="0" err="1"/>
              <a:t>of</a:t>
            </a:r>
            <a:r>
              <a:rPr lang="de-DE" sz="1100" dirty="0"/>
              <a:t> Materials Research and Technology (2021).</a:t>
            </a:r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r>
              <a:rPr lang="de-DE" sz="1100" dirty="0"/>
              <a:t>HOFFMANN 2020 </a:t>
            </a:r>
          </a:p>
          <a:p>
            <a:pPr marL="0" indent="0">
              <a:buNone/>
            </a:pPr>
            <a:r>
              <a:rPr lang="de-DE" sz="1100" dirty="0"/>
              <a:t>Hoffmann, P.: Methode zur Qualitätsbewertung mittels Rührreibschweißen gefügter Batterieträgerfolien mit Ableitern für Lithium-Ionen-Zellen. Bachelorarbeit: Technische Universität München (2020).</a:t>
            </a:r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r>
              <a:rPr lang="de-DE" sz="1100" dirty="0"/>
              <a:t>KAMPKER ET AL. 2013 </a:t>
            </a:r>
            <a:br>
              <a:rPr lang="de-DE" sz="1100" dirty="0"/>
            </a:br>
            <a:r>
              <a:rPr lang="de-DE" sz="1100" dirty="0" err="1"/>
              <a:t>Kampker</a:t>
            </a:r>
            <a:r>
              <a:rPr lang="de-DE" sz="1100" dirty="0"/>
              <a:t>, A.; </a:t>
            </a:r>
            <a:r>
              <a:rPr lang="de-DE" sz="1100" dirty="0" err="1"/>
              <a:t>Hohenthanner</a:t>
            </a:r>
            <a:r>
              <a:rPr lang="de-DE" sz="1100" dirty="0"/>
              <a:t>, C.-R.; </a:t>
            </a:r>
            <a:r>
              <a:rPr lang="de-DE" sz="1100" dirty="0" err="1"/>
              <a:t>Deutskens</a:t>
            </a:r>
            <a:r>
              <a:rPr lang="de-DE" sz="1100" dirty="0"/>
              <a:t>, C.; Heimes, H. H.; </a:t>
            </a:r>
            <a:r>
              <a:rPr lang="de-DE" sz="1100" dirty="0" err="1"/>
              <a:t>Sesterheim</a:t>
            </a:r>
            <a:r>
              <a:rPr lang="de-DE" sz="1100" dirty="0"/>
              <a:t>, C.: Fertigungsverfahren von Lithium-Ionen-Zellen und -Batterien. In: </a:t>
            </a:r>
            <a:r>
              <a:rPr lang="de-DE" sz="1100" dirty="0" err="1"/>
              <a:t>Korthauer</a:t>
            </a:r>
            <a:r>
              <a:rPr lang="de-DE" sz="1100" dirty="0"/>
              <a:t>, R. (Hrsg.): Handbuch Lithium-Ionen-Batterien: Springer Berlin Heidelberg 2013, S. 237‑247. ISBN: 978-3-642-30652-5.</a:t>
            </a:r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r>
              <a:rPr lang="de-DE" sz="1100" dirty="0"/>
              <a:t>KAMPKER 2014 </a:t>
            </a:r>
          </a:p>
          <a:p>
            <a:pPr marL="0" indent="0">
              <a:buNone/>
            </a:pPr>
            <a:r>
              <a:rPr lang="de-DE" sz="1100" dirty="0" err="1"/>
              <a:t>Kampker</a:t>
            </a:r>
            <a:r>
              <a:rPr lang="de-DE" sz="1100" dirty="0"/>
              <a:t>, A.: Elektromobilproduktion. Berlin, Heidelberg: Springer Berlin Heidelberg 2014. ISBN: 978-3-642-42021-4.</a:t>
            </a:r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r>
              <a:rPr lang="de-DE" sz="1100" dirty="0"/>
              <a:t>PETER 2020 </a:t>
            </a:r>
          </a:p>
          <a:p>
            <a:pPr marL="0" indent="0">
              <a:buNone/>
            </a:pPr>
            <a:r>
              <a:rPr lang="de-DE" sz="1100" dirty="0"/>
              <a:t>Peter, N.: Untersuchungen zum Mikrorührreibschweißen als alternative Fügetechnologie für die Kontaktierung von Batterieträgerfolien. Semesterarbeit: Technische Universität München (2020).</a:t>
            </a:r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r>
              <a:rPr lang="de-DE" sz="1100" dirty="0"/>
              <a:t>RUHSTORFER 2012 </a:t>
            </a:r>
          </a:p>
          <a:p>
            <a:pPr marL="0" indent="0">
              <a:buNone/>
            </a:pPr>
            <a:r>
              <a:rPr lang="de-DE" sz="1100" dirty="0"/>
              <a:t>Ruhstorfer, M.: Rührreibschweißen von Rohren. Dissertation: Technische Universität München. München: Herbert Utz Verlag 2012. ISBN: 3831641978. (Forschungsberichte IWB 262).</a:t>
            </a:r>
          </a:p>
          <a:p>
            <a:pPr marL="0" indent="0">
              <a:buNone/>
            </a:pPr>
            <a:endParaRPr lang="de-DE" sz="1100" dirty="0"/>
          </a:p>
          <a:p>
            <a:pPr marL="0" indent="0">
              <a:buNone/>
            </a:pPr>
            <a:r>
              <a:rPr lang="de-DE" sz="1100" dirty="0"/>
              <a:t>WÖHRLE 2013 </a:t>
            </a:r>
          </a:p>
          <a:p>
            <a:pPr marL="0" indent="0">
              <a:buNone/>
            </a:pPr>
            <a:r>
              <a:rPr lang="de-DE" sz="1100" dirty="0"/>
              <a:t>Wöhrle, T.: Lithium-Ionen-Zelle. In: </a:t>
            </a:r>
            <a:r>
              <a:rPr lang="de-DE" sz="1100" dirty="0" err="1"/>
              <a:t>Korthauer</a:t>
            </a:r>
            <a:r>
              <a:rPr lang="de-DE" sz="1100" dirty="0"/>
              <a:t>, R. (Hrsg.): Handbuch Lithium-Ionen-Batterien: Springer Berlin Heidelberg 2013, S. 107‑117. ISBN: 978-3-642-30652-5.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942225-AE88-486E-AE76-1409CC81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DCECA2-CC3F-4478-95E2-C05551B8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29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0C61-EBF5-47C9-9F94-208722C6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9792FCC1-3E77-44D7-B230-D6C7E17B3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2029FC-87C1-4662-92F2-A80FEC3ED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56E220-94DF-4EC6-97A9-36F2FCEC3763}"/>
              </a:ext>
            </a:extLst>
          </p:cNvPr>
          <p:cNvSpPr txBox="1"/>
          <p:nvPr/>
        </p:nvSpPr>
        <p:spPr>
          <a:xfrm>
            <a:off x="425456" y="1806937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14569B-1304-4818-8BF5-AE4D4D8B80E9}"/>
              </a:ext>
            </a:extLst>
          </p:cNvPr>
          <p:cNvSpPr txBox="1"/>
          <p:nvPr/>
        </p:nvSpPr>
        <p:spPr>
          <a:xfrm>
            <a:off x="425456" y="2328826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FFDF94-27C3-4E05-81B2-D8BACBED0548}"/>
              </a:ext>
            </a:extLst>
          </p:cNvPr>
          <p:cNvSpPr txBox="1"/>
          <p:nvPr/>
        </p:nvSpPr>
        <p:spPr>
          <a:xfrm>
            <a:off x="425456" y="2850715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199CC0-6406-4415-AA92-0FB2097F9650}"/>
              </a:ext>
            </a:extLst>
          </p:cNvPr>
          <p:cNvSpPr txBox="1"/>
          <p:nvPr/>
        </p:nvSpPr>
        <p:spPr>
          <a:xfrm>
            <a:off x="425456" y="3372604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C9B4C3-F699-479D-A125-70A05C0F6BE6}"/>
              </a:ext>
            </a:extLst>
          </p:cNvPr>
          <p:cNvSpPr txBox="1"/>
          <p:nvPr/>
        </p:nvSpPr>
        <p:spPr>
          <a:xfrm>
            <a:off x="425456" y="389449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5</a:t>
            </a:r>
          </a:p>
        </p:txBody>
      </p:sp>
      <p:sp>
        <p:nvSpPr>
          <p:cNvPr id="10" name="Textfeld 9">
            <a:hlinkClick r:id="rId2" action="ppaction://hlinksldjump"/>
            <a:extLst>
              <a:ext uri="{FF2B5EF4-FFF2-40B4-BE49-F238E27FC236}">
                <a16:creationId xmlns:a16="http://schemas.microsoft.com/office/drawing/2014/main" id="{E70D0BE7-0EBB-4122-BE52-F29519604C0B}"/>
              </a:ext>
            </a:extLst>
          </p:cNvPr>
          <p:cNvSpPr txBox="1"/>
          <p:nvPr/>
        </p:nvSpPr>
        <p:spPr>
          <a:xfrm>
            <a:off x="688008" y="1806937"/>
            <a:ext cx="246221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Motivation und Grundlagen</a:t>
            </a:r>
          </a:p>
        </p:txBody>
      </p:sp>
      <p:sp>
        <p:nvSpPr>
          <p:cNvPr id="11" name="Textfeld 10">
            <a:hlinkClick r:id="rId3" action="ppaction://hlinksldjump"/>
            <a:extLst>
              <a:ext uri="{FF2B5EF4-FFF2-40B4-BE49-F238E27FC236}">
                <a16:creationId xmlns:a16="http://schemas.microsoft.com/office/drawing/2014/main" id="{A13A8D84-C6EA-4616-8259-515F35C920A2}"/>
              </a:ext>
            </a:extLst>
          </p:cNvPr>
          <p:cNvSpPr txBox="1"/>
          <p:nvPr/>
        </p:nvSpPr>
        <p:spPr>
          <a:xfrm>
            <a:off x="688008" y="2328826"/>
            <a:ext cx="169514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Stand der Technik</a:t>
            </a:r>
          </a:p>
        </p:txBody>
      </p:sp>
      <p:sp>
        <p:nvSpPr>
          <p:cNvPr id="12" name="Textfeld 11">
            <a:hlinkClick r:id="rId4" action="ppaction://hlinksldjump"/>
            <a:extLst>
              <a:ext uri="{FF2B5EF4-FFF2-40B4-BE49-F238E27FC236}">
                <a16:creationId xmlns:a16="http://schemas.microsoft.com/office/drawing/2014/main" id="{A1CCE206-7B15-49E3-B128-B842893791F3}"/>
              </a:ext>
            </a:extLst>
          </p:cNvPr>
          <p:cNvSpPr txBox="1"/>
          <p:nvPr/>
        </p:nvSpPr>
        <p:spPr>
          <a:xfrm>
            <a:off x="688008" y="2850715"/>
            <a:ext cx="361143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Forschungsfragen und Vorgehensweise</a:t>
            </a:r>
          </a:p>
        </p:txBody>
      </p:sp>
      <p:sp>
        <p:nvSpPr>
          <p:cNvPr id="13" name="Textfeld 12">
            <a:hlinkClick r:id="rId5" action="ppaction://hlinksldjump"/>
            <a:extLst>
              <a:ext uri="{FF2B5EF4-FFF2-40B4-BE49-F238E27FC236}">
                <a16:creationId xmlns:a16="http://schemas.microsoft.com/office/drawing/2014/main" id="{9250EB5E-83A9-4841-B20B-88AB3C08D455}"/>
              </a:ext>
            </a:extLst>
          </p:cNvPr>
          <p:cNvSpPr txBox="1"/>
          <p:nvPr/>
        </p:nvSpPr>
        <p:spPr>
          <a:xfrm>
            <a:off x="688008" y="3894493"/>
            <a:ext cx="295100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Zusammenfassung und Ausblick</a:t>
            </a:r>
          </a:p>
        </p:txBody>
      </p:sp>
      <p:sp>
        <p:nvSpPr>
          <p:cNvPr id="14" name="Textfeld 13">
            <a:hlinkClick r:id="rId6" action="ppaction://hlinksldjump"/>
            <a:extLst>
              <a:ext uri="{FF2B5EF4-FFF2-40B4-BE49-F238E27FC236}">
                <a16:creationId xmlns:a16="http://schemas.microsoft.com/office/drawing/2014/main" id="{19A34984-5C60-4307-9CB2-B10A6C89A7FE}"/>
              </a:ext>
            </a:extLst>
          </p:cNvPr>
          <p:cNvSpPr txBox="1"/>
          <p:nvPr/>
        </p:nvSpPr>
        <p:spPr>
          <a:xfrm>
            <a:off x="688008" y="3372604"/>
            <a:ext cx="102431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Ergebnisse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CC518F-970C-42F8-9E41-950C7546327C}"/>
              </a:ext>
            </a:extLst>
          </p:cNvPr>
          <p:cNvSpPr txBox="1"/>
          <p:nvPr/>
        </p:nvSpPr>
        <p:spPr>
          <a:xfrm>
            <a:off x="425456" y="4416380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6</a:t>
            </a:r>
          </a:p>
        </p:txBody>
      </p:sp>
      <p:sp>
        <p:nvSpPr>
          <p:cNvPr id="16" name="Textfeld 15">
            <a:hlinkClick r:id="rId7" action="ppaction://hlinksldjump"/>
            <a:extLst>
              <a:ext uri="{FF2B5EF4-FFF2-40B4-BE49-F238E27FC236}">
                <a16:creationId xmlns:a16="http://schemas.microsoft.com/office/drawing/2014/main" id="{FD9ED0FE-27C1-4DC8-AE15-7F9791336B83}"/>
              </a:ext>
            </a:extLst>
          </p:cNvPr>
          <p:cNvSpPr txBox="1"/>
          <p:nvPr/>
        </p:nvSpPr>
        <p:spPr>
          <a:xfrm>
            <a:off x="688008" y="4416380"/>
            <a:ext cx="70532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4069078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rinnen, Metall enthält.&#10;&#10;Automatisch generierte Beschreibung">
            <a:extLst>
              <a:ext uri="{FF2B5EF4-FFF2-40B4-BE49-F238E27FC236}">
                <a16:creationId xmlns:a16="http://schemas.microsoft.com/office/drawing/2014/main" id="{78AA61E3-AD6D-4859-A506-BD19798BB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6" t="15869" r="8639" b="10577"/>
          <a:stretch/>
        </p:blipFill>
        <p:spPr>
          <a:xfrm>
            <a:off x="515450" y="2430464"/>
            <a:ext cx="2826000" cy="1664465"/>
          </a:xfrm>
          <a:prstGeom prst="rect">
            <a:avLst/>
          </a:prstGeom>
        </p:spPr>
      </p:pic>
      <p:pic>
        <p:nvPicPr>
          <p:cNvPr id="3" name="Grafik 2" descr="Ein Bild, das Metall, Kochen enthält.&#10;&#10;Automatisch generierte Beschreibung">
            <a:extLst>
              <a:ext uri="{FF2B5EF4-FFF2-40B4-BE49-F238E27FC236}">
                <a16:creationId xmlns:a16="http://schemas.microsoft.com/office/drawing/2014/main" id="{0CCDEC4C-DBC5-47EC-8854-329230911D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15869" r="10919" b="10577"/>
          <a:stretch/>
        </p:blipFill>
        <p:spPr>
          <a:xfrm>
            <a:off x="3449450" y="2430464"/>
            <a:ext cx="2826000" cy="16644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C119E91-8B7F-4711-B4F9-496C8CBCC3D4}"/>
              </a:ext>
            </a:extLst>
          </p:cNvPr>
          <p:cNvSpPr txBox="1"/>
          <p:nvPr/>
        </p:nvSpPr>
        <p:spPr>
          <a:xfrm>
            <a:off x="1275988" y="2092959"/>
            <a:ext cx="13049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Spannschrauben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C416288-A4A9-4B08-9AB6-FB8A83506F3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137584" y="2323791"/>
            <a:ext cx="790867" cy="188381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5FBD763-CF53-4789-8A3A-C030D06617E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401109" y="2323791"/>
            <a:ext cx="527342" cy="188381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3A70E39-22B9-47D3-9FAF-93B861A9EFB8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1928451" y="2323791"/>
            <a:ext cx="441033" cy="155601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28E06A4-25AF-4147-86F5-BC83770AF907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1928451" y="2323791"/>
            <a:ext cx="720433" cy="188381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B765FA6-ABE8-4102-8207-CF3DAA0E612C}"/>
              </a:ext>
            </a:extLst>
          </p:cNvPr>
          <p:cNvSpPr txBox="1"/>
          <p:nvPr/>
        </p:nvSpPr>
        <p:spPr>
          <a:xfrm>
            <a:off x="512109" y="4146618"/>
            <a:ext cx="1151359" cy="369332"/>
          </a:xfrm>
          <a:prstGeom prst="rect">
            <a:avLst/>
          </a:prstGeom>
          <a:noFill/>
        </p:spPr>
        <p:txBody>
          <a:bodyPr wrap="square" lIns="54000" rIns="54000" rtlCol="0" anchor="ctr">
            <a:spAutoFit/>
          </a:bodyPr>
          <a:lstStyle/>
          <a:p>
            <a:pPr algn="ctr"/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Nut für Ableiterstäbchen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36BC61C-B55C-4F95-9642-426DEC10FAA1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087789" y="3321003"/>
            <a:ext cx="412539" cy="825615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17328B5-A800-46A3-A589-E5DD16019BE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087789" y="3245598"/>
            <a:ext cx="575679" cy="90102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30E78AC-8AB9-4C0B-932F-3FE282B900C1}"/>
              </a:ext>
            </a:extLst>
          </p:cNvPr>
          <p:cNvSpPr txBox="1"/>
          <p:nvPr/>
        </p:nvSpPr>
        <p:spPr>
          <a:xfrm>
            <a:off x="4027738" y="2092959"/>
            <a:ext cx="16694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Befestigungsschrauben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68B7DCE-F0C4-432D-AD12-A15EA3BB21E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737909" y="2323791"/>
            <a:ext cx="1124542" cy="769406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43B2057-28D0-4BAA-8A94-A5CF554C95BF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4862451" y="2323791"/>
            <a:ext cx="1164633" cy="769406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31233B9-E53F-4FB3-A28F-FC297920CC7C}"/>
              </a:ext>
            </a:extLst>
          </p:cNvPr>
          <p:cNvSpPr txBox="1"/>
          <p:nvPr/>
        </p:nvSpPr>
        <p:spPr>
          <a:xfrm>
            <a:off x="4492691" y="4212110"/>
            <a:ext cx="1770687" cy="230832"/>
          </a:xfrm>
          <a:prstGeom prst="rect">
            <a:avLst/>
          </a:prstGeom>
          <a:noFill/>
        </p:spPr>
        <p:txBody>
          <a:bodyPr wrap="square" lIns="54000" rIns="54000" rtlCol="0" anchor="ctr">
            <a:spAutoFit/>
          </a:bodyPr>
          <a:lstStyle/>
          <a:p>
            <a:pPr algn="ctr"/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eingespannte Kupferprobe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33E4E63-E0E8-4C40-952F-472FEDFD4824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5205553" y="3337672"/>
            <a:ext cx="172482" cy="874438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947CC05-C2DF-473A-9FE8-6B22A69EC8AF}"/>
              </a:ext>
            </a:extLst>
          </p:cNvPr>
          <p:cNvSpPr txBox="1"/>
          <p:nvPr/>
        </p:nvSpPr>
        <p:spPr>
          <a:xfrm>
            <a:off x="1714595" y="4146618"/>
            <a:ext cx="1151359" cy="369332"/>
          </a:xfrm>
          <a:prstGeom prst="rect">
            <a:avLst/>
          </a:prstGeom>
          <a:noFill/>
        </p:spPr>
        <p:txBody>
          <a:bodyPr wrap="square" lIns="54000" rIns="54000" rtlCol="0" anchor="ctr">
            <a:spAutoFit/>
          </a:bodyPr>
          <a:lstStyle/>
          <a:p>
            <a:pPr algn="ctr"/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Nut für Thermoelement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E618911-8F9B-4B6C-A51F-6F6344EBA4D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633678" y="3734081"/>
            <a:ext cx="656597" cy="412537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AB74F63-DB1E-46B5-A3CF-0006CE2A242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181365" y="3734081"/>
            <a:ext cx="108910" cy="412537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B2BAC6F9-19AD-46A8-BF5F-460767BA19B3}"/>
              </a:ext>
            </a:extLst>
          </p:cNvPr>
          <p:cNvSpPr txBox="1"/>
          <p:nvPr/>
        </p:nvSpPr>
        <p:spPr>
          <a:xfrm>
            <a:off x="2917081" y="4146618"/>
            <a:ext cx="1524483" cy="369332"/>
          </a:xfrm>
          <a:prstGeom prst="rect">
            <a:avLst/>
          </a:prstGeom>
          <a:noFill/>
        </p:spPr>
        <p:txBody>
          <a:bodyPr wrap="square" lIns="54000" rIns="54000" rtlCol="0" anchor="ctr">
            <a:spAutoFit/>
          </a:bodyPr>
          <a:lstStyle/>
          <a:p>
            <a:pPr algn="ctr"/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Aufspannpalette des Bearbeitungszentrums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27FDAE2F-10D1-4A04-BD6D-3BC611C830C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544440" y="3843358"/>
            <a:ext cx="134883" cy="30326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EC699004-03C5-4298-8FE8-C3088122E76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248165" y="3816303"/>
            <a:ext cx="431158" cy="330315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3B4A67D9-2FDD-4BEC-A1D1-719754BAB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74" y="380764"/>
            <a:ext cx="5040000" cy="300471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0A05AABB-B5DB-49A1-BF40-B1D37A1871B6}"/>
              </a:ext>
            </a:extLst>
          </p:cNvPr>
          <p:cNvSpPr txBox="1"/>
          <p:nvPr/>
        </p:nvSpPr>
        <p:spPr>
          <a:xfrm>
            <a:off x="10562387" y="1804382"/>
            <a:ext cx="1459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Skalierung der Verformung 2300x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7DCFBF4B-F8A6-4ADA-A542-6A516B13A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74" y="3429000"/>
            <a:ext cx="5039826" cy="3004615"/>
          </a:xfrm>
          <a:prstGeom prst="rect">
            <a:avLst/>
          </a:prstGeom>
        </p:spPr>
      </p:pic>
      <p:sp>
        <p:nvSpPr>
          <p:cNvPr id="26" name="Titel 25">
            <a:extLst>
              <a:ext uri="{FF2B5EF4-FFF2-40B4-BE49-F238E27FC236}">
                <a16:creationId xmlns:a16="http://schemas.microsoft.com/office/drawing/2014/main" id="{01F81C05-179B-4D4C-B6C8-750728EF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Spannvorrichtung</a:t>
            </a:r>
          </a:p>
        </p:txBody>
      </p:sp>
    </p:spTree>
    <p:extLst>
      <p:ext uri="{BB962C8B-B14F-4D97-AF65-F5344CB8AC3E}">
        <p14:creationId xmlns:p14="http://schemas.microsoft.com/office/powerpoint/2010/main" val="954018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8DB145-8B4F-49A7-96A2-4033F3E5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5" y="1808163"/>
            <a:ext cx="5316584" cy="2881824"/>
          </a:xfrm>
        </p:spPr>
        <p:txBody>
          <a:bodyPr/>
          <a:lstStyle/>
          <a:p>
            <a:r>
              <a:rPr lang="de-DE" dirty="0"/>
              <a:t>Maximale Grathöhe konnte nicht reduziert werden</a:t>
            </a:r>
          </a:p>
          <a:p>
            <a:r>
              <a:rPr lang="de-DE" dirty="0"/>
              <a:t>Gratvolumen sank mit einer geringeren Eintauchtiefe</a:t>
            </a:r>
          </a:p>
          <a:p>
            <a:r>
              <a:rPr lang="de-DE" dirty="0"/>
              <a:t>Elektrischer Widerstand stieg an</a:t>
            </a:r>
          </a:p>
          <a:p>
            <a:r>
              <a:rPr lang="de-DE" dirty="0"/>
              <a:t>Zugfestigkeit verringerte sich für Kupfer stark</a:t>
            </a:r>
            <a:br>
              <a:rPr lang="de-DE" dirty="0"/>
            </a:br>
            <a:r>
              <a:rPr lang="de-DE" dirty="0"/>
              <a:t>→ zu geringe Schweißnahttiefe</a:t>
            </a:r>
          </a:p>
          <a:p>
            <a:r>
              <a:rPr lang="de-DE" dirty="0"/>
              <a:t>Geringere Eintauchtiefe führte zu Prozessinstabilitäten</a:t>
            </a:r>
            <a:br>
              <a:rPr lang="de-DE" dirty="0"/>
            </a:br>
            <a:r>
              <a:rPr lang="de-DE" dirty="0"/>
              <a:t>→ Prozessgrenze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→ insgesamt bessere Ergebnisse mit dem ursprünglichen Parametersatz mit </a:t>
            </a:r>
            <a:r>
              <a:rPr lang="de-DE" i="1" dirty="0"/>
              <a:t>n</a:t>
            </a:r>
            <a:r>
              <a:rPr lang="de-DE" dirty="0"/>
              <a:t> = 4800 1/min, </a:t>
            </a:r>
            <a:r>
              <a:rPr lang="de-DE" i="1" dirty="0"/>
              <a:t>E</a:t>
            </a:r>
            <a:r>
              <a:rPr lang="de-DE" baseline="-25000" dirty="0"/>
              <a:t>t</a:t>
            </a:r>
            <a:r>
              <a:rPr lang="de-DE" dirty="0"/>
              <a:t> = 0,1 mm und </a:t>
            </a:r>
            <a:r>
              <a:rPr lang="de-DE" i="1" dirty="0"/>
              <a:t>t</a:t>
            </a:r>
            <a:r>
              <a:rPr lang="de-DE" baseline="-25000" dirty="0"/>
              <a:t>v</a:t>
            </a:r>
            <a:r>
              <a:rPr lang="de-DE" dirty="0"/>
              <a:t> = 0 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666A3F-EF43-40A2-B630-FFFF6D3C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Auswirkungen einer reduzierten Eintauchtiefe und Drehzahl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36A0A3-3BD0-49BF-9596-FC0F0DA2D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100" i="1" dirty="0"/>
              <a:t>n</a:t>
            </a:r>
            <a:r>
              <a:rPr lang="de-DE" sz="1100" dirty="0"/>
              <a:t>: Drehzahl; </a:t>
            </a:r>
            <a:r>
              <a:rPr lang="de-DE" sz="1100" i="1" dirty="0"/>
              <a:t>E</a:t>
            </a:r>
            <a:r>
              <a:rPr lang="de-DE" sz="1100" baseline="-25000" dirty="0"/>
              <a:t>t</a:t>
            </a:r>
            <a:r>
              <a:rPr lang="de-DE" sz="1100" dirty="0"/>
              <a:t>: Eintauchtiefe des Werkzeugs; </a:t>
            </a:r>
            <a:r>
              <a:rPr lang="de-DE" sz="1100" i="1" dirty="0"/>
              <a:t>t</a:t>
            </a:r>
            <a:r>
              <a:rPr lang="de-DE" sz="1100" baseline="-25000" dirty="0"/>
              <a:t>v</a:t>
            </a:r>
            <a:r>
              <a:rPr lang="de-DE" sz="1100" dirty="0"/>
              <a:t>: Verweilzeit des Werkzeugs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B55514-B643-4AE8-9757-6285023D6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Ergebnisse der Optimierungsversuche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D3C20A-035B-4567-90D6-53C9E41C0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9963" y="1237737"/>
            <a:ext cx="3442128" cy="34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83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ED1DF-8A5E-4ADA-8A68-DD45502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Messaufbau Zugprüfung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1B9A2A-FE1F-428C-9F3F-C04C894C4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22</a:t>
            </a:fld>
            <a:endParaRPr lang="de-DE" dirty="0"/>
          </a:p>
        </p:txBody>
      </p: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9E7B89FA-0817-4D92-A227-E0CF16E7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3771" y="2130194"/>
            <a:ext cx="3840000" cy="2880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86A3B2E-97B8-409B-9CDF-C1BD5B45CF9D}"/>
              </a:ext>
            </a:extLst>
          </p:cNvPr>
          <p:cNvSpPr/>
          <p:nvPr/>
        </p:nvSpPr>
        <p:spPr>
          <a:xfrm>
            <a:off x="3083771" y="2390045"/>
            <a:ext cx="1296000" cy="194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kN Kraftmessdose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70F1D5-6A1D-4FA5-9DA5-54A56327E1B1}"/>
              </a:ext>
            </a:extLst>
          </p:cNvPr>
          <p:cNvSpPr/>
          <p:nvPr/>
        </p:nvSpPr>
        <p:spPr>
          <a:xfrm>
            <a:off x="7548897" y="2228661"/>
            <a:ext cx="1296000" cy="681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Obere pneumatische Spannbacke (geschlossener Zustand)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65889F-0AA0-4D6E-9E5D-62B68D7BA751}"/>
              </a:ext>
            </a:extLst>
          </p:cNvPr>
          <p:cNvSpPr/>
          <p:nvPr/>
        </p:nvSpPr>
        <p:spPr>
          <a:xfrm>
            <a:off x="3364570" y="3093145"/>
            <a:ext cx="1020467" cy="303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Pneumatische Betätigung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1BB262B-0508-4FF6-9119-BC52030B9585}"/>
              </a:ext>
            </a:extLst>
          </p:cNvPr>
          <p:cNvSpPr/>
          <p:nvPr/>
        </p:nvSpPr>
        <p:spPr>
          <a:xfrm>
            <a:off x="7542504" y="3973479"/>
            <a:ext cx="1296000" cy="681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Untere pneumatische Spannbacke (geöffneter Zustand)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A65B04-D029-40E3-A4F8-16E5F2837439}"/>
              </a:ext>
            </a:extLst>
          </p:cNvPr>
          <p:cNvSpPr/>
          <p:nvPr/>
        </p:nvSpPr>
        <p:spPr>
          <a:xfrm>
            <a:off x="7547771" y="3037456"/>
            <a:ext cx="1159200" cy="34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Ableiterstäbchen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A6E2699-94FA-4066-B250-F377100168F4}"/>
              </a:ext>
            </a:extLst>
          </p:cNvPr>
          <p:cNvSpPr/>
          <p:nvPr/>
        </p:nvSpPr>
        <p:spPr>
          <a:xfrm>
            <a:off x="3089038" y="3904823"/>
            <a:ext cx="1296000" cy="521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Vorrichtung zur Auflage der Ableiterstäbchen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2B3702B-BC38-44F7-91C4-3C79ACBB1AE5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379771" y="2487411"/>
            <a:ext cx="1444300" cy="1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04C7FDD-28B5-4956-87B6-1A6D3CBC63E2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4385037" y="2990988"/>
            <a:ext cx="859598" cy="253813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3C4257C-9431-4C33-8585-EA40C95F6F8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385037" y="3244801"/>
            <a:ext cx="859598" cy="744002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5DF9220-BAB2-4951-89AE-0FFDE2FC8BFB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4385038" y="3396457"/>
            <a:ext cx="1527936" cy="769131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364B464-299C-4ADC-8107-D364FF6151B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978059" y="3207848"/>
            <a:ext cx="1569712" cy="135972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7FFFC06-3ED1-43B6-8DC9-BAB8AAD0FF2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116174" y="3675862"/>
            <a:ext cx="1426330" cy="63840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ABEA442-E65C-4243-92A6-C6707DE37D8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075691" y="2569445"/>
            <a:ext cx="1473206" cy="722603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C8E76636-0B8C-4A4F-B52C-9FDC83111F66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5963771" y="3471049"/>
            <a:ext cx="1585126" cy="20481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B4DDC771-9B99-4B6A-BD3A-CEBEC15EDB54}"/>
              </a:ext>
            </a:extLst>
          </p:cNvPr>
          <p:cNvSpPr/>
          <p:nvPr/>
        </p:nvSpPr>
        <p:spPr>
          <a:xfrm>
            <a:off x="7548897" y="3505467"/>
            <a:ext cx="631024" cy="34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Folien</a:t>
            </a:r>
          </a:p>
        </p:txBody>
      </p:sp>
    </p:spTree>
    <p:extLst>
      <p:ext uri="{BB962C8B-B14F-4D97-AF65-F5344CB8AC3E}">
        <p14:creationId xmlns:p14="http://schemas.microsoft.com/office/powerpoint/2010/main" val="364301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13C49-FD85-40E5-B43B-7C45C3EC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Messaufbau Widerstandsmessung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AEBFA-D093-4209-B71A-9DD305224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23</a:t>
            </a:fld>
            <a:endParaRPr lang="de-DE" dirty="0"/>
          </a:p>
        </p:txBody>
      </p:sp>
      <p:pic>
        <p:nvPicPr>
          <p:cNvPr id="5" name="Grafik 4" descr="Ein Bild, das Kunststoff enthält.&#10;&#10;Automatisch generierte Beschreibung">
            <a:extLst>
              <a:ext uri="{FF2B5EF4-FFF2-40B4-BE49-F238E27FC236}">
                <a16:creationId xmlns:a16="http://schemas.microsoft.com/office/drawing/2014/main" id="{1C4C4FFE-FFFA-454C-A733-07E4626DF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6161785" y="2418255"/>
            <a:ext cx="2700000" cy="1800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4B40FAA-67C8-41B4-A589-A1406CAB13F5}"/>
              </a:ext>
            </a:extLst>
          </p:cNvPr>
          <p:cNvSpPr/>
          <p:nvPr/>
        </p:nvSpPr>
        <p:spPr>
          <a:xfrm>
            <a:off x="894639" y="4537710"/>
            <a:ext cx="933881" cy="33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Vier-Punkt-Leiter-Prüfstand</a:t>
            </a:r>
          </a:p>
        </p:txBody>
      </p:sp>
      <p:pic>
        <p:nvPicPr>
          <p:cNvPr id="7" name="Grafik 6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8079AF9C-3334-4F2D-9162-47097A4B0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3" b="3031"/>
          <a:stretch/>
        </p:blipFill>
        <p:spPr>
          <a:xfrm>
            <a:off x="899206" y="2053072"/>
            <a:ext cx="4320000" cy="242144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44C8F8-1ABA-449E-863F-80D31DA0969C}"/>
              </a:ext>
            </a:extLst>
          </p:cNvPr>
          <p:cNvSpPr/>
          <p:nvPr/>
        </p:nvSpPr>
        <p:spPr>
          <a:xfrm>
            <a:off x="2056269" y="1654160"/>
            <a:ext cx="1473590" cy="335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Präzisionsmultimeter </a:t>
            </a:r>
            <a:r>
              <a:rPr lang="de-DE" sz="9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Fluke 8846A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72FDB34-CD51-4717-8CB7-E86FF3BBA47D}"/>
              </a:ext>
            </a:extLst>
          </p:cNvPr>
          <p:cNvSpPr/>
          <p:nvPr/>
        </p:nvSpPr>
        <p:spPr>
          <a:xfrm>
            <a:off x="188753" y="1655083"/>
            <a:ext cx="1738630" cy="33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Netzteil </a:t>
            </a:r>
            <a:r>
              <a:rPr lang="de-DE" sz="9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Rohde &amp; Schwarz HMP 4040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98D064-2A23-4D2E-A0C1-658049F4575B}"/>
              </a:ext>
            </a:extLst>
          </p:cNvPr>
          <p:cNvSpPr/>
          <p:nvPr/>
        </p:nvSpPr>
        <p:spPr>
          <a:xfrm>
            <a:off x="3661901" y="1655083"/>
            <a:ext cx="2277305" cy="33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Laptop zur Ausführung des Prüfprogramms und Dokumentation der Ergebnisse</a:t>
            </a:r>
            <a:endParaRPr lang="de-DE" sz="9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A83F09E-E0D2-4D53-9CE9-F64FCD4E2AD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58068" y="1989883"/>
            <a:ext cx="547316" cy="597403"/>
          </a:xfrm>
          <a:prstGeom prst="line">
            <a:avLst/>
          </a:prstGeom>
          <a:ln w="3175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2DDA842-89AB-410F-AEAD-76BFCB51DB6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93064" y="1989883"/>
            <a:ext cx="415675" cy="738699"/>
          </a:xfrm>
          <a:prstGeom prst="line">
            <a:avLst/>
          </a:prstGeom>
          <a:ln w="3175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59831AD-14B0-44E1-9458-70F06C7EE905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620626" y="1989883"/>
            <a:ext cx="179928" cy="497191"/>
          </a:xfrm>
          <a:prstGeom prst="line">
            <a:avLst/>
          </a:prstGeom>
          <a:ln w="3175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8418AF5-2FC2-441E-BA0E-D6041C1E9848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361580" y="3947574"/>
            <a:ext cx="1151221" cy="590136"/>
          </a:xfrm>
          <a:prstGeom prst="line">
            <a:avLst/>
          </a:prstGeom>
          <a:ln w="3175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DE42845-7EBF-49D6-9ED4-D9BF6D1AD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t="2957" r="14393" b="35949"/>
          <a:stretch/>
        </p:blipFill>
        <p:spPr>
          <a:xfrm>
            <a:off x="9059905" y="2418256"/>
            <a:ext cx="2700000" cy="1800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6B6B2975-259D-4B6C-8C1E-436C3CB3ADB6}"/>
              </a:ext>
            </a:extLst>
          </p:cNvPr>
          <p:cNvSpPr/>
          <p:nvPr/>
        </p:nvSpPr>
        <p:spPr>
          <a:xfrm>
            <a:off x="3587284" y="4537710"/>
            <a:ext cx="1631474" cy="335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Messspitzen zur Einleitung des Prüfstroms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2CE4FCA-0943-453B-842E-73DD14CC79C6}"/>
              </a:ext>
            </a:extLst>
          </p:cNvPr>
          <p:cNvSpPr/>
          <p:nvPr/>
        </p:nvSpPr>
        <p:spPr>
          <a:xfrm>
            <a:off x="2073554" y="4537710"/>
            <a:ext cx="1368562" cy="33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Messspitzen zur Messung  des Spannungsabfalls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0D47F1F-8862-4FDA-AA87-84B4A8D1C44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57835" y="3739325"/>
            <a:ext cx="107696" cy="798385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41B33DD-A26A-436A-8331-A38F71D8E5DC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732181" y="3739325"/>
            <a:ext cx="25654" cy="798385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E912434-4099-48D3-A137-57ADB670A416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982145" y="3721666"/>
            <a:ext cx="1420876" cy="816044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0C90E02-266D-4B68-814F-AF02304092E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611139" y="3766599"/>
            <a:ext cx="1791882" cy="771111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878A3E0-5209-4713-8A5F-8F687B9C0BEA}"/>
              </a:ext>
            </a:extLst>
          </p:cNvPr>
          <p:cNvCxnSpPr>
            <a:cxnSpLocks/>
          </p:cNvCxnSpPr>
          <p:nvPr/>
        </p:nvCxnSpPr>
        <p:spPr>
          <a:xfrm flipV="1">
            <a:off x="9964145" y="3552824"/>
            <a:ext cx="49122" cy="34288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D6A9B6-C101-4EBE-9DDB-523BA2218D42}"/>
              </a:ext>
            </a:extLst>
          </p:cNvPr>
          <p:cNvCxnSpPr>
            <a:cxnSpLocks/>
          </p:cNvCxnSpPr>
          <p:nvPr/>
        </p:nvCxnSpPr>
        <p:spPr>
          <a:xfrm flipV="1">
            <a:off x="10318547" y="3570785"/>
            <a:ext cx="49122" cy="34288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A9CC93E-7963-4DAF-9609-F57DA46E5B8E}"/>
              </a:ext>
            </a:extLst>
          </p:cNvPr>
          <p:cNvCxnSpPr>
            <a:cxnSpLocks/>
          </p:cNvCxnSpPr>
          <p:nvPr/>
        </p:nvCxnSpPr>
        <p:spPr>
          <a:xfrm flipV="1">
            <a:off x="10680062" y="3587950"/>
            <a:ext cx="49122" cy="34288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BF769D5-DAB5-4207-833B-7665EC5B2134}"/>
              </a:ext>
            </a:extLst>
          </p:cNvPr>
          <p:cNvCxnSpPr>
            <a:cxnSpLocks/>
          </p:cNvCxnSpPr>
          <p:nvPr/>
        </p:nvCxnSpPr>
        <p:spPr>
          <a:xfrm flipV="1">
            <a:off x="11047267" y="3586975"/>
            <a:ext cx="49122" cy="3771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ED2BE221-17D1-4FF1-9E02-E14D80120FD1}"/>
              </a:ext>
            </a:extLst>
          </p:cNvPr>
          <p:cNvSpPr/>
          <p:nvPr/>
        </p:nvSpPr>
        <p:spPr>
          <a:xfrm>
            <a:off x="8074576" y="1867462"/>
            <a:ext cx="1772539" cy="439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Papier zur Isolierung der gemessenen Folie vom restlichen Folienstapel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6A0E752-C1ED-46A0-944A-9BA6A20A7F32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8074576" y="2307439"/>
            <a:ext cx="886270" cy="1007614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A8906CB-71D2-4D6F-B33D-9EE1E6E60D9F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8960846" y="2307439"/>
            <a:ext cx="2286000" cy="1166564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EB952BB3-CF88-4282-ADB3-6D81A54E226A}"/>
              </a:ext>
            </a:extLst>
          </p:cNvPr>
          <p:cNvSpPr/>
          <p:nvPr/>
        </p:nvSpPr>
        <p:spPr>
          <a:xfrm>
            <a:off x="8066394" y="4329071"/>
            <a:ext cx="1788901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 Messung nicht benötigte Folien (ersten beiden Folien eines jeden Stapels)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0FFDC30-F694-480B-B6AE-5EF2A854370E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8960845" y="3474002"/>
            <a:ext cx="1561420" cy="855069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8B813A86-DF98-4EA5-B5BA-161A91BD27BE}"/>
              </a:ext>
            </a:extLst>
          </p:cNvPr>
          <p:cNvCxnSpPr>
            <a:cxnSpLocks/>
          </p:cNvCxnSpPr>
          <p:nvPr/>
        </p:nvCxnSpPr>
        <p:spPr>
          <a:xfrm>
            <a:off x="9978315" y="3834444"/>
            <a:ext cx="345830" cy="22369"/>
          </a:xfrm>
          <a:prstGeom prst="straightConnector1">
            <a:avLst/>
          </a:prstGeom>
          <a:ln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CC270F8-23FA-4BB9-A09D-B709E3E18046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7709905" y="3429000"/>
            <a:ext cx="1250940" cy="900071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B9F9741D-8ADB-44A9-9E37-BEA3C423E8BF}"/>
              </a:ext>
            </a:extLst>
          </p:cNvPr>
          <p:cNvSpPr/>
          <p:nvPr/>
        </p:nvSpPr>
        <p:spPr>
          <a:xfrm>
            <a:off x="6161785" y="4329071"/>
            <a:ext cx="1788901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Gemessene Folie (dritte Folie eines jeden Stapels)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CFD2022-302D-4451-AD07-4ABB8B0EFE60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7056236" y="3497031"/>
            <a:ext cx="225428" cy="832040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7E55C20F-D575-453F-AC04-0F67A3A3356A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7056236" y="3497031"/>
            <a:ext cx="993510" cy="832040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ED679F98-5681-47C6-B8F9-0725B34250EE}"/>
              </a:ext>
            </a:extLst>
          </p:cNvPr>
          <p:cNvSpPr/>
          <p:nvPr/>
        </p:nvSpPr>
        <p:spPr>
          <a:xfrm rot="257915">
            <a:off x="9946654" y="3891880"/>
            <a:ext cx="360000" cy="1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mm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5E4891F-079B-4D66-9B11-622C5DBC2BE6}"/>
              </a:ext>
            </a:extLst>
          </p:cNvPr>
          <p:cNvSpPr/>
          <p:nvPr/>
        </p:nvSpPr>
        <p:spPr>
          <a:xfrm>
            <a:off x="9971004" y="4329071"/>
            <a:ext cx="1788901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Gemessene Folie (dritte Folie eines jeden Stapels)</a:t>
            </a: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803E8C8F-0E51-4ABB-81F4-B38742636A64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159789" y="3584818"/>
            <a:ext cx="705666" cy="744253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831DE28-8CD7-4985-8C12-4713F89F05C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10865455" y="3584817"/>
            <a:ext cx="7130" cy="744254"/>
          </a:xfrm>
          <a:prstGeom prst="line">
            <a:avLst/>
          </a:prstGeom>
          <a:ln w="6350">
            <a:solidFill>
              <a:schemeClr val="tx1"/>
            </a:solidFill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BAF4491-DEBE-484F-9623-4204FC272C81}"/>
              </a:ext>
            </a:extLst>
          </p:cNvPr>
          <p:cNvCxnSpPr>
            <a:cxnSpLocks/>
          </p:cNvCxnSpPr>
          <p:nvPr/>
        </p:nvCxnSpPr>
        <p:spPr>
          <a:xfrm>
            <a:off x="10327683" y="3859195"/>
            <a:ext cx="352379" cy="32685"/>
          </a:xfrm>
          <a:prstGeom prst="straightConnector1">
            <a:avLst/>
          </a:prstGeom>
          <a:ln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D752FF9A-8E04-462E-BFDF-318E340CBD1B}"/>
              </a:ext>
            </a:extLst>
          </p:cNvPr>
          <p:cNvCxnSpPr>
            <a:cxnSpLocks/>
          </p:cNvCxnSpPr>
          <p:nvPr/>
        </p:nvCxnSpPr>
        <p:spPr>
          <a:xfrm>
            <a:off x="10687191" y="3891880"/>
            <a:ext cx="360076" cy="33890"/>
          </a:xfrm>
          <a:prstGeom prst="straightConnector1">
            <a:avLst/>
          </a:prstGeom>
          <a:ln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42D135AC-BF26-4EB6-9837-8039E69FD59C}"/>
              </a:ext>
            </a:extLst>
          </p:cNvPr>
          <p:cNvSpPr/>
          <p:nvPr/>
        </p:nvSpPr>
        <p:spPr>
          <a:xfrm rot="257915">
            <a:off x="10310580" y="3913696"/>
            <a:ext cx="360000" cy="1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mm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078189C-EB0C-4EAC-8CCB-D251B518AD4A}"/>
              </a:ext>
            </a:extLst>
          </p:cNvPr>
          <p:cNvSpPr/>
          <p:nvPr/>
        </p:nvSpPr>
        <p:spPr>
          <a:xfrm rot="257915">
            <a:off x="10682050" y="3942631"/>
            <a:ext cx="360000" cy="17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mm</a:t>
            </a:r>
          </a:p>
        </p:txBody>
      </p:sp>
    </p:spTree>
    <p:extLst>
      <p:ext uri="{BB962C8B-B14F-4D97-AF65-F5344CB8AC3E}">
        <p14:creationId xmlns:p14="http://schemas.microsoft.com/office/powerpoint/2010/main" val="211643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9FEA8-D772-4036-82E1-E2923C6D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32B208-DE95-4C51-A7D1-4A101371E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24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9DF66E-9815-41EF-ABF9-A2F600B6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784733"/>
            <a:ext cx="5029199" cy="58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4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11EA2C-0A74-48CD-8E1A-7DCCB5C3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4" y="1808163"/>
            <a:ext cx="5148628" cy="2882560"/>
          </a:xfrm>
        </p:spPr>
        <p:txBody>
          <a:bodyPr/>
          <a:lstStyle/>
          <a:p>
            <a:r>
              <a:rPr lang="de-DE" dirty="0"/>
              <a:t>Reduzierung der Verweilzeit ohne merklichen Einfluss auf die Gratbildung und die Prozessantworten</a:t>
            </a:r>
          </a:p>
          <a:p>
            <a:r>
              <a:rPr lang="de-DE" dirty="0"/>
              <a:t>Querschliffe offenbaren gute Nahtqualität und vollständige Anbindung auch bei 0s Verweilzeit</a:t>
            </a:r>
          </a:p>
          <a:p>
            <a:r>
              <a:rPr lang="de-DE" dirty="0"/>
              <a:t>Für die Widerstandsmessung haben sich 9 mm breite Proben als zu schmal erwiesen</a:t>
            </a:r>
          </a:p>
          <a:p>
            <a:pPr marL="0" indent="0">
              <a:buNone/>
            </a:pPr>
            <a:r>
              <a:rPr lang="de-DE" b="1" dirty="0"/>
              <a:t>→ </a:t>
            </a:r>
            <a:r>
              <a:rPr lang="de-DE" dirty="0"/>
              <a:t>breitere Proben für verlässlichere Ergebnisse empfehlenswert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→</a:t>
            </a:r>
            <a:r>
              <a:rPr lang="de-DE" dirty="0"/>
              <a:t> Reduzierung der Verweilzeit von 2 s auf 0 s hatte keine negativen Auswirkungen auf die Fügestellen</a:t>
            </a:r>
          </a:p>
          <a:p>
            <a:pPr marL="0" indent="0">
              <a:buNone/>
            </a:pPr>
            <a:r>
              <a:rPr lang="de-DE" b="1" dirty="0"/>
              <a:t>→ </a:t>
            </a:r>
            <a:r>
              <a:rPr lang="de-DE" dirty="0"/>
              <a:t>kürzere Prozesszeit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CCB610-F1B0-4D93-B0DF-C0E99348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Auswirkungen einer reduzierten Verweilzeit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183B9E-891D-4C28-9FC2-369CBADCDA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6FFABD-152E-45CF-8FD5-7A210B85C5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Ergebnisse der Vorversuche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66BB82-67E1-45D5-9B24-6AA0268F9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76" y="5736834"/>
            <a:ext cx="7859672" cy="40838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8937D58-6F0A-40E4-8389-C94B060AA36A}"/>
              </a:ext>
            </a:extLst>
          </p:cNvPr>
          <p:cNvSpPr/>
          <p:nvPr/>
        </p:nvSpPr>
        <p:spPr>
          <a:xfrm>
            <a:off x="2435310" y="5665714"/>
            <a:ext cx="882000" cy="55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315F45B-FF9F-474B-8A7C-E2099690A377}"/>
              </a:ext>
            </a:extLst>
          </p:cNvPr>
          <p:cNvSpPr/>
          <p:nvPr/>
        </p:nvSpPr>
        <p:spPr>
          <a:xfrm>
            <a:off x="3317310" y="5665714"/>
            <a:ext cx="882000" cy="55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7B9876A-75E8-49A8-9B9A-6851BBDEFE98}"/>
              </a:ext>
            </a:extLst>
          </p:cNvPr>
          <p:cNvSpPr/>
          <p:nvPr/>
        </p:nvSpPr>
        <p:spPr>
          <a:xfrm>
            <a:off x="4199310" y="5665714"/>
            <a:ext cx="882000" cy="55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009C13F-209A-40EB-A36F-8A9C2F29FEA7}"/>
              </a:ext>
            </a:extLst>
          </p:cNvPr>
          <p:cNvSpPr/>
          <p:nvPr/>
        </p:nvSpPr>
        <p:spPr>
          <a:xfrm>
            <a:off x="5081310" y="5665714"/>
            <a:ext cx="882000" cy="55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4F4175-DFFA-407F-AD42-BB0B0530275F}"/>
              </a:ext>
            </a:extLst>
          </p:cNvPr>
          <p:cNvSpPr/>
          <p:nvPr/>
        </p:nvSpPr>
        <p:spPr>
          <a:xfrm>
            <a:off x="5963310" y="5665714"/>
            <a:ext cx="882000" cy="55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416FA7B-4719-4196-95AC-4EFBA0B2A9C6}"/>
              </a:ext>
            </a:extLst>
          </p:cNvPr>
          <p:cNvSpPr/>
          <p:nvPr/>
        </p:nvSpPr>
        <p:spPr>
          <a:xfrm>
            <a:off x="6845310" y="5665714"/>
            <a:ext cx="882000" cy="55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2CFA8C7-99F3-4CD9-8F70-23E0637F248E}"/>
              </a:ext>
            </a:extLst>
          </p:cNvPr>
          <p:cNvSpPr/>
          <p:nvPr/>
        </p:nvSpPr>
        <p:spPr>
          <a:xfrm>
            <a:off x="7727310" y="5665714"/>
            <a:ext cx="882000" cy="55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A90445-109E-4B5B-ABC5-A200ED52416F}"/>
              </a:ext>
            </a:extLst>
          </p:cNvPr>
          <p:cNvSpPr/>
          <p:nvPr/>
        </p:nvSpPr>
        <p:spPr>
          <a:xfrm>
            <a:off x="8609310" y="5665714"/>
            <a:ext cx="882000" cy="55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3C26FF5-BDEB-42F5-B941-2D88F7F09A11}"/>
              </a:ext>
            </a:extLst>
          </p:cNvPr>
          <p:cNvCxnSpPr>
            <a:cxnSpLocks/>
          </p:cNvCxnSpPr>
          <p:nvPr/>
        </p:nvCxnSpPr>
        <p:spPr>
          <a:xfrm>
            <a:off x="2435310" y="5545882"/>
            <a:ext cx="88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F89BCC11-5A18-470B-A97D-B40EDB29A92F}"/>
              </a:ext>
            </a:extLst>
          </p:cNvPr>
          <p:cNvSpPr txBox="1"/>
          <p:nvPr/>
        </p:nvSpPr>
        <p:spPr>
          <a:xfrm>
            <a:off x="2652691" y="5320820"/>
            <a:ext cx="447238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9 mm</a:t>
            </a:r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B0C3BD7B-29F2-443D-94E5-1B6AC72F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17" y="1730192"/>
            <a:ext cx="5470428" cy="32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7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0C61-EBF5-47C9-9F94-208722C6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9792FCC1-3E77-44D7-B230-D6C7E17B3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2029FC-87C1-4662-92F2-A80FEC3ED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3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56E220-94DF-4EC6-97A9-36F2FCEC3763}"/>
              </a:ext>
            </a:extLst>
          </p:cNvPr>
          <p:cNvSpPr txBox="1"/>
          <p:nvPr/>
        </p:nvSpPr>
        <p:spPr>
          <a:xfrm>
            <a:off x="425456" y="1806937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14569B-1304-4818-8BF5-AE4D4D8B80E9}"/>
              </a:ext>
            </a:extLst>
          </p:cNvPr>
          <p:cNvSpPr txBox="1"/>
          <p:nvPr/>
        </p:nvSpPr>
        <p:spPr>
          <a:xfrm>
            <a:off x="425456" y="2328826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FFDF94-27C3-4E05-81B2-D8BACBED0548}"/>
              </a:ext>
            </a:extLst>
          </p:cNvPr>
          <p:cNvSpPr txBox="1"/>
          <p:nvPr/>
        </p:nvSpPr>
        <p:spPr>
          <a:xfrm>
            <a:off x="425456" y="2850715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199CC0-6406-4415-AA92-0FB2097F9650}"/>
              </a:ext>
            </a:extLst>
          </p:cNvPr>
          <p:cNvSpPr txBox="1"/>
          <p:nvPr/>
        </p:nvSpPr>
        <p:spPr>
          <a:xfrm>
            <a:off x="425456" y="3372604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C9B4C3-F699-479D-A125-70A05C0F6BE6}"/>
              </a:ext>
            </a:extLst>
          </p:cNvPr>
          <p:cNvSpPr txBox="1"/>
          <p:nvPr/>
        </p:nvSpPr>
        <p:spPr>
          <a:xfrm>
            <a:off x="425456" y="389449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0D0BE7-0EBB-4122-BE52-F29519604C0B}"/>
              </a:ext>
            </a:extLst>
          </p:cNvPr>
          <p:cNvSpPr txBox="1"/>
          <p:nvPr/>
        </p:nvSpPr>
        <p:spPr>
          <a:xfrm>
            <a:off x="688008" y="1806937"/>
            <a:ext cx="246221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Motivation und Grundlagen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3A8D84-C6EA-4616-8259-515F35C920A2}"/>
              </a:ext>
            </a:extLst>
          </p:cNvPr>
          <p:cNvSpPr txBox="1"/>
          <p:nvPr/>
        </p:nvSpPr>
        <p:spPr>
          <a:xfrm>
            <a:off x="688008" y="2328826"/>
            <a:ext cx="163743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Stand der Technik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CCE206-7B15-49E3-B128-B842893791F3}"/>
              </a:ext>
            </a:extLst>
          </p:cNvPr>
          <p:cNvSpPr txBox="1"/>
          <p:nvPr/>
        </p:nvSpPr>
        <p:spPr>
          <a:xfrm>
            <a:off x="688008" y="2850715"/>
            <a:ext cx="361143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Forschungsfragen und Vorgehensweise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50EB5E-83A9-4841-B20B-88AB3C08D455}"/>
              </a:ext>
            </a:extLst>
          </p:cNvPr>
          <p:cNvSpPr txBox="1"/>
          <p:nvPr/>
        </p:nvSpPr>
        <p:spPr>
          <a:xfrm>
            <a:off x="688008" y="3894493"/>
            <a:ext cx="295100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Zusammenfassung und Ausblick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A34984-5C60-4307-9CB2-B10A6C89A7FE}"/>
              </a:ext>
            </a:extLst>
          </p:cNvPr>
          <p:cNvSpPr txBox="1"/>
          <p:nvPr/>
        </p:nvSpPr>
        <p:spPr>
          <a:xfrm>
            <a:off x="688008" y="3372604"/>
            <a:ext cx="102431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Ergebnisse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CC518F-970C-42F8-9E41-950C7546327C}"/>
              </a:ext>
            </a:extLst>
          </p:cNvPr>
          <p:cNvSpPr txBox="1"/>
          <p:nvPr/>
        </p:nvSpPr>
        <p:spPr>
          <a:xfrm>
            <a:off x="425456" y="4416380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6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9ED0FE-27C1-4DC8-AE15-7F9791336B83}"/>
              </a:ext>
            </a:extLst>
          </p:cNvPr>
          <p:cNvSpPr txBox="1"/>
          <p:nvPr/>
        </p:nvSpPr>
        <p:spPr>
          <a:xfrm>
            <a:off x="688008" y="4416380"/>
            <a:ext cx="70532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384195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73BA147-3913-45BD-B9DE-D4D9B08A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6" y="343459"/>
            <a:ext cx="9023347" cy="738664"/>
          </a:xfrm>
        </p:spPr>
        <p:txBody>
          <a:bodyPr/>
          <a:lstStyle/>
          <a:p>
            <a:r>
              <a:rPr lang="de-DE" dirty="0"/>
              <a:t>Innovative Fügeverfahren für die interne Kontaktierung von Lithium-Ionen-Zellen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65A90F-4C8A-4A74-9DAB-5D5DC117B0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2" y="6390167"/>
            <a:ext cx="5664198" cy="448272"/>
          </a:xfrm>
        </p:spPr>
        <p:txBody>
          <a:bodyPr/>
          <a:lstStyle/>
          <a:p>
            <a:r>
              <a:rPr lang="de-DE" dirty="0"/>
              <a:t>USW: Ultra Sonic Welding (Ultraschallschweißen); LBW: Laser Beam Welding (Laserstrahlschweißen);</a:t>
            </a:r>
          </a:p>
          <a:p>
            <a:r>
              <a:rPr lang="de-DE" dirty="0"/>
              <a:t>FSW: </a:t>
            </a:r>
            <a:r>
              <a:rPr lang="de-DE" dirty="0" err="1"/>
              <a:t>Friction</a:t>
            </a:r>
            <a:r>
              <a:rPr lang="de-DE" dirty="0"/>
              <a:t> </a:t>
            </a:r>
            <a:r>
              <a:rPr lang="de-DE" dirty="0" err="1"/>
              <a:t>Stir</a:t>
            </a:r>
            <a:r>
              <a:rPr lang="de-DE" dirty="0"/>
              <a:t> Welding (Rührreibschweißen); µFSW: Micro </a:t>
            </a:r>
            <a:r>
              <a:rPr lang="de-DE" dirty="0" err="1"/>
              <a:t>Friction</a:t>
            </a:r>
            <a:r>
              <a:rPr lang="de-DE" dirty="0"/>
              <a:t> </a:t>
            </a:r>
            <a:r>
              <a:rPr lang="de-DE" dirty="0" err="1"/>
              <a:t>Stir</a:t>
            </a:r>
            <a:r>
              <a:rPr lang="de-DE" dirty="0"/>
              <a:t> Welding (Mikro-Rührreibschweißen)</a:t>
            </a:r>
          </a:p>
          <a:p>
            <a:r>
              <a:rPr lang="de-DE" dirty="0"/>
              <a:t>[1] KAMPKER (2014); [2] KAMPKER ET AL. (2013); [3] WÖHRLE (2013)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74FBE3-663A-400D-89C1-321F9C772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 und Grundlagen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259457E-B02D-4A0F-9A06-38DE437D943B}"/>
              </a:ext>
            </a:extLst>
          </p:cNvPr>
          <p:cNvGrpSpPr/>
          <p:nvPr/>
        </p:nvGrpSpPr>
        <p:grpSpPr>
          <a:xfrm>
            <a:off x="431800" y="1486088"/>
            <a:ext cx="5266218" cy="2301768"/>
            <a:chOff x="425455" y="1636858"/>
            <a:chExt cx="5266218" cy="2115215"/>
          </a:xfrm>
        </p:grpSpPr>
        <p:sp>
          <p:nvSpPr>
            <p:cNvPr id="20" name="Text Placeholder 7">
              <a:extLst>
                <a:ext uri="{FF2B5EF4-FFF2-40B4-BE49-F238E27FC236}">
                  <a16:creationId xmlns:a16="http://schemas.microsoft.com/office/drawing/2014/main" id="{24ED054A-CC8E-458B-9DFC-1C2EB3814A0D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425455" y="1808163"/>
              <a:ext cx="5266218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Zunahme der Bedeutung elektrischer Antriebskonzepte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Elektrischer Energiespeicher als Schlüsselrolle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Markterfolg ist abhängig von den Kosten [1]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Zellinterne Kontaktierung als wichtiger Produktionsschritt [1]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Konventionelle Fügeverfahren sind für die Batteriematerialien Aluminium und Kupfer ungeeignet [1]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AF8E2C7-AE29-4032-B593-0FE562DE27F8}"/>
                </a:ext>
              </a:extLst>
            </p:cNvPr>
            <p:cNvSpPr/>
            <p:nvPr/>
          </p:nvSpPr>
          <p:spPr>
            <a:xfrm>
              <a:off x="561952" y="1636858"/>
              <a:ext cx="1640072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Ausgangssituation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DFF6974-65B0-4C0B-9350-83E71BC2610D}"/>
              </a:ext>
            </a:extLst>
          </p:cNvPr>
          <p:cNvGrpSpPr/>
          <p:nvPr/>
        </p:nvGrpSpPr>
        <p:grpSpPr>
          <a:xfrm>
            <a:off x="2882264" y="5028002"/>
            <a:ext cx="6427470" cy="909344"/>
            <a:chOff x="-19713" y="1636856"/>
            <a:chExt cx="5266218" cy="2158076"/>
          </a:xfrm>
        </p:grpSpPr>
        <p:sp>
          <p:nvSpPr>
            <p:cNvPr id="23" name="Text Placeholder 7">
              <a:extLst>
                <a:ext uri="{FF2B5EF4-FFF2-40B4-BE49-F238E27FC236}">
                  <a16:creationId xmlns:a16="http://schemas.microsoft.com/office/drawing/2014/main" id="{533B998C-61EB-4C45-BA5A-081B20767249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-19713" y="1851022"/>
              <a:ext cx="5266218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Qualifizierung des µFSW für die interne Kontaktierung von Lithium-Ionen-Zellen</a:t>
              </a: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078A5A6-4AFC-42FE-B370-7D91E50239A3}"/>
                </a:ext>
              </a:extLst>
            </p:cNvPr>
            <p:cNvSpPr/>
            <p:nvPr/>
          </p:nvSpPr>
          <p:spPr>
            <a:xfrm>
              <a:off x="103583" y="1636856"/>
              <a:ext cx="962078" cy="299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Zielsetzung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53A75EE-9C58-4F7E-BDC1-6715E121B4B8}"/>
              </a:ext>
            </a:extLst>
          </p:cNvPr>
          <p:cNvGrpSpPr/>
          <p:nvPr/>
        </p:nvGrpSpPr>
        <p:grpSpPr>
          <a:xfrm>
            <a:off x="6493982" y="1486088"/>
            <a:ext cx="5266218" cy="2301768"/>
            <a:chOff x="425455" y="1605026"/>
            <a:chExt cx="5266218" cy="2147047"/>
          </a:xfrm>
        </p:grpSpPr>
        <p:sp>
          <p:nvSpPr>
            <p:cNvPr id="15" name="Text Placeholder 7">
              <a:extLst>
                <a:ext uri="{FF2B5EF4-FFF2-40B4-BE49-F238E27FC236}">
                  <a16:creationId xmlns:a16="http://schemas.microsoft.com/office/drawing/2014/main" id="{8A8533D4-FC7D-4FE0-8E44-9457387351F7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3"/>
              <a:ext cx="5266218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Aktueller Einsatz des USW und des LBW [2]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Beide mit prozessbedingten Nachteilen</a:t>
              </a:r>
            </a:p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→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 Forschung nach alternativen Fügeverfahren zur zellinternen Kontaktierung</a:t>
              </a: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4CF5CD8-6960-4951-B57C-1CF566A51111}"/>
                </a:ext>
              </a:extLst>
            </p:cNvPr>
            <p:cNvSpPr/>
            <p:nvPr/>
          </p:nvSpPr>
          <p:spPr>
            <a:xfrm>
              <a:off x="561951" y="1605026"/>
              <a:ext cx="3735739" cy="325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0" i="0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Fügeverfahren zur zellinternen Kontaktierung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FDF5E0DD-E8ED-4998-AA6B-73E51D96D60B}"/>
              </a:ext>
            </a:extLst>
          </p:cNvPr>
          <p:cNvSpPr/>
          <p:nvPr/>
        </p:nvSpPr>
        <p:spPr>
          <a:xfrm flipV="1">
            <a:off x="3186221" y="3968835"/>
            <a:ext cx="5819556" cy="914400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1FC1E48-9F46-46E3-A417-F74D6C161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5" y="4152379"/>
            <a:ext cx="2384420" cy="198041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DF145C1-5D34-414C-A27E-BE576908D8E7}"/>
              </a:ext>
            </a:extLst>
          </p:cNvPr>
          <p:cNvSpPr txBox="1"/>
          <p:nvPr/>
        </p:nvSpPr>
        <p:spPr>
          <a:xfrm>
            <a:off x="1632839" y="5741872"/>
            <a:ext cx="19877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67984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3311D-7055-48A2-B351-C29E177D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des FSW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6F27FCE-3F60-4E67-A2C2-C618433EF5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FSW: </a:t>
            </a:r>
            <a:r>
              <a:rPr lang="de-DE" dirty="0" err="1"/>
              <a:t>Friction</a:t>
            </a:r>
            <a:r>
              <a:rPr lang="de-DE" dirty="0"/>
              <a:t> </a:t>
            </a:r>
            <a:r>
              <a:rPr lang="de-DE" dirty="0" err="1"/>
              <a:t>Stir</a:t>
            </a:r>
            <a:r>
              <a:rPr lang="de-DE" dirty="0"/>
              <a:t> Welding (Rührreibschweißen)</a:t>
            </a:r>
          </a:p>
          <a:p>
            <a:r>
              <a:rPr lang="de-DE" dirty="0"/>
              <a:t>[4] RUHSTORFER 2012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4DC574-5CB0-4C9A-9CBA-33D50628A1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 und Grundlagen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3D2EC8-3F80-4EF9-B18A-ED493D28A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5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AC3D680-E40E-47FE-96B3-8177B64895EC}"/>
              </a:ext>
            </a:extLst>
          </p:cNvPr>
          <p:cNvGrpSpPr/>
          <p:nvPr/>
        </p:nvGrpSpPr>
        <p:grpSpPr>
          <a:xfrm>
            <a:off x="1972535" y="1715785"/>
            <a:ext cx="8246930" cy="4572000"/>
            <a:chOff x="425455" y="1702015"/>
            <a:chExt cx="5266218" cy="2050058"/>
          </a:xfrm>
        </p:grpSpPr>
        <p:sp>
          <p:nvSpPr>
            <p:cNvPr id="13" name="Text Placeholder 7">
              <a:extLst>
                <a:ext uri="{FF2B5EF4-FFF2-40B4-BE49-F238E27FC236}">
                  <a16:creationId xmlns:a16="http://schemas.microsoft.com/office/drawing/2014/main" id="{CE4B6302-F83E-4976-A860-A35988CEEBB3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3"/>
              <a:ext cx="5266218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55CEA3A-466C-4928-984F-F9B0178CE472}"/>
                </a:ext>
              </a:extLst>
            </p:cNvPr>
            <p:cNvSpPr/>
            <p:nvPr/>
          </p:nvSpPr>
          <p:spPr>
            <a:xfrm>
              <a:off x="565495" y="1702015"/>
              <a:ext cx="896624" cy="139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Prozessablauf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D80E397-1F07-4FC4-96D3-EAD53CA44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432" y="2027083"/>
            <a:ext cx="6863137" cy="420326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35106B-86B6-4AC9-B039-1E47B08D425B}"/>
              </a:ext>
            </a:extLst>
          </p:cNvPr>
          <p:cNvSpPr txBox="1"/>
          <p:nvPr/>
        </p:nvSpPr>
        <p:spPr>
          <a:xfrm>
            <a:off x="9349417" y="5815173"/>
            <a:ext cx="19877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33217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0C61-EBF5-47C9-9F94-208722C6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9792FCC1-3E77-44D7-B230-D6C7E17B3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2029FC-87C1-4662-92F2-A80FEC3ED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56E220-94DF-4EC6-97A9-36F2FCEC3763}"/>
              </a:ext>
            </a:extLst>
          </p:cNvPr>
          <p:cNvSpPr txBox="1"/>
          <p:nvPr/>
        </p:nvSpPr>
        <p:spPr>
          <a:xfrm>
            <a:off x="425456" y="1806937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14569B-1304-4818-8BF5-AE4D4D8B80E9}"/>
              </a:ext>
            </a:extLst>
          </p:cNvPr>
          <p:cNvSpPr txBox="1"/>
          <p:nvPr/>
        </p:nvSpPr>
        <p:spPr>
          <a:xfrm>
            <a:off x="425456" y="2328826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FFDF94-27C3-4E05-81B2-D8BACBED0548}"/>
              </a:ext>
            </a:extLst>
          </p:cNvPr>
          <p:cNvSpPr txBox="1"/>
          <p:nvPr/>
        </p:nvSpPr>
        <p:spPr>
          <a:xfrm>
            <a:off x="425456" y="2850715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199CC0-6406-4415-AA92-0FB2097F9650}"/>
              </a:ext>
            </a:extLst>
          </p:cNvPr>
          <p:cNvSpPr txBox="1"/>
          <p:nvPr/>
        </p:nvSpPr>
        <p:spPr>
          <a:xfrm>
            <a:off x="425456" y="3372604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C9B4C3-F699-479D-A125-70A05C0F6BE6}"/>
              </a:ext>
            </a:extLst>
          </p:cNvPr>
          <p:cNvSpPr txBox="1"/>
          <p:nvPr/>
        </p:nvSpPr>
        <p:spPr>
          <a:xfrm>
            <a:off x="425456" y="389449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0D0BE7-0EBB-4122-BE52-F29519604C0B}"/>
              </a:ext>
            </a:extLst>
          </p:cNvPr>
          <p:cNvSpPr txBox="1"/>
          <p:nvPr/>
        </p:nvSpPr>
        <p:spPr>
          <a:xfrm>
            <a:off x="688008" y="1806937"/>
            <a:ext cx="246221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Motivation und Grundlagen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3A8D84-C6EA-4616-8259-515F35C920A2}"/>
              </a:ext>
            </a:extLst>
          </p:cNvPr>
          <p:cNvSpPr txBox="1"/>
          <p:nvPr/>
        </p:nvSpPr>
        <p:spPr>
          <a:xfrm>
            <a:off x="688008" y="2328826"/>
            <a:ext cx="163743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Stand der Technik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CCE206-7B15-49E3-B128-B842893791F3}"/>
              </a:ext>
            </a:extLst>
          </p:cNvPr>
          <p:cNvSpPr txBox="1"/>
          <p:nvPr/>
        </p:nvSpPr>
        <p:spPr>
          <a:xfrm>
            <a:off x="688008" y="2850715"/>
            <a:ext cx="361143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Forschungsfragen und Vorgehensweise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50EB5E-83A9-4841-B20B-88AB3C08D455}"/>
              </a:ext>
            </a:extLst>
          </p:cNvPr>
          <p:cNvSpPr txBox="1"/>
          <p:nvPr/>
        </p:nvSpPr>
        <p:spPr>
          <a:xfrm>
            <a:off x="688008" y="3894493"/>
            <a:ext cx="295100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Zusammenfassung und Ausblick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A34984-5C60-4307-9CB2-B10A6C89A7FE}"/>
              </a:ext>
            </a:extLst>
          </p:cNvPr>
          <p:cNvSpPr txBox="1"/>
          <p:nvPr/>
        </p:nvSpPr>
        <p:spPr>
          <a:xfrm>
            <a:off x="688008" y="3372604"/>
            <a:ext cx="102431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Ergebnisse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CC518F-970C-42F8-9E41-950C7546327C}"/>
              </a:ext>
            </a:extLst>
          </p:cNvPr>
          <p:cNvSpPr txBox="1"/>
          <p:nvPr/>
        </p:nvSpPr>
        <p:spPr>
          <a:xfrm>
            <a:off x="425456" y="4416380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6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9ED0FE-27C1-4DC8-AE15-7F9791336B83}"/>
              </a:ext>
            </a:extLst>
          </p:cNvPr>
          <p:cNvSpPr txBox="1"/>
          <p:nvPr/>
        </p:nvSpPr>
        <p:spPr>
          <a:xfrm>
            <a:off x="688008" y="4416380"/>
            <a:ext cx="70532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330836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474961D-6BA1-4DE9-AFCB-6B8CB30E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µFSW von dünnen Folienstapeln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97DE27-DEB2-4C99-96A8-F2DB25837E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MÜS: Mehrfach-Überlappstoß; MSS: Mehrfach-Stumpfstoß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D06290A-F943-46BC-975F-D8C8FB469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DD31E93-89C7-4DD2-9EF9-B77DD6895613}"/>
              </a:ext>
            </a:extLst>
          </p:cNvPr>
          <p:cNvGrpSpPr/>
          <p:nvPr/>
        </p:nvGrpSpPr>
        <p:grpSpPr>
          <a:xfrm>
            <a:off x="425455" y="4157072"/>
            <a:ext cx="5266218" cy="1872000"/>
            <a:chOff x="425455" y="1636858"/>
            <a:chExt cx="5266218" cy="2115215"/>
          </a:xfrm>
        </p:grpSpPr>
        <p:sp>
          <p:nvSpPr>
            <p:cNvPr id="12" name="Text Placeholder 7">
              <a:extLst>
                <a:ext uri="{FF2B5EF4-FFF2-40B4-BE49-F238E27FC236}">
                  <a16:creationId xmlns:a16="http://schemas.microsoft.com/office/drawing/2014/main" id="{231265DE-DFEC-47AC-9C45-A539557EDABD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25455" y="1808163"/>
              <a:ext cx="5266218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Linienschweißungen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MSS von 30 Aluminiumfolien </a:t>
              </a:r>
              <a:b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</a:b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bzw. Kupferfolien </a:t>
              </a:r>
            </a:p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+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 Machbarkeit und gute mechanische Festigkeit aufgezeigt</a:t>
              </a:r>
            </a:p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- 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Defektbehaftete Schweißnähte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3D60B6F-7F8F-46AE-A253-33D9BA2C07B3}"/>
                </a:ext>
              </a:extLst>
            </p:cNvPr>
            <p:cNvSpPr/>
            <p:nvPr/>
          </p:nvSpPr>
          <p:spPr>
            <a:xfrm>
              <a:off x="561952" y="1636858"/>
              <a:ext cx="1798476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HOFFMANN (2020)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E4EDE3C-6029-44C5-B4EB-310939A3098F}"/>
              </a:ext>
            </a:extLst>
          </p:cNvPr>
          <p:cNvGrpSpPr/>
          <p:nvPr/>
        </p:nvGrpSpPr>
        <p:grpSpPr>
          <a:xfrm>
            <a:off x="6500327" y="4157072"/>
            <a:ext cx="5266218" cy="1872000"/>
            <a:chOff x="425455" y="1636858"/>
            <a:chExt cx="5266218" cy="2471467"/>
          </a:xfrm>
        </p:grpSpPr>
        <p:sp>
          <p:nvSpPr>
            <p:cNvPr id="18" name="Text Placeholder 7">
              <a:extLst>
                <a:ext uri="{FF2B5EF4-FFF2-40B4-BE49-F238E27FC236}">
                  <a16:creationId xmlns:a16="http://schemas.microsoft.com/office/drawing/2014/main" id="{9388BC96-C9F1-4A83-9D65-3B339379E957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425455" y="1808162"/>
              <a:ext cx="5266218" cy="23001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Punktschweißungen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MÜS von 50 Aluminiumfolien </a:t>
              </a:r>
            </a:p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+ 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defektfreie Fügestellen; geringer elektr. Kontaktwiderstand; hohe mechanische Festigkeit</a:t>
              </a:r>
            </a:p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→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 µFSW-Punktschweißungen sehr vielversprechend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D7526830-4057-4519-B501-C0675CA17AFA}"/>
                </a:ext>
              </a:extLst>
            </p:cNvPr>
            <p:cNvSpPr/>
            <p:nvPr/>
          </p:nvSpPr>
          <p:spPr>
            <a:xfrm>
              <a:off x="561952" y="1636858"/>
              <a:ext cx="1879855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GERA ET AL. (2021)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07E97DF-C8F7-4B0F-9CDF-BE44C88CCF1B}"/>
              </a:ext>
            </a:extLst>
          </p:cNvPr>
          <p:cNvGrpSpPr/>
          <p:nvPr/>
        </p:nvGrpSpPr>
        <p:grpSpPr>
          <a:xfrm>
            <a:off x="425455" y="1847083"/>
            <a:ext cx="5266218" cy="1873881"/>
            <a:chOff x="425455" y="1636858"/>
            <a:chExt cx="5266218" cy="2115215"/>
          </a:xfrm>
        </p:grpSpPr>
        <p:sp>
          <p:nvSpPr>
            <p:cNvPr id="21" name="Text Placeholder 7">
              <a:extLst>
                <a:ext uri="{FF2B5EF4-FFF2-40B4-BE49-F238E27FC236}">
                  <a16:creationId xmlns:a16="http://schemas.microsoft.com/office/drawing/2014/main" id="{169CF111-65FC-49DE-BCC7-133FEED3F1C5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3"/>
              <a:ext cx="5266218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Linienschweißungen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MÜS von 30 Aluminiumfolien </a:t>
              </a:r>
            </a:p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+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 Machbarkeit aufgezeigt</a:t>
              </a:r>
            </a:p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-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 Defektbehaftete Schweißnähte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B43104B-7251-456B-B918-7A5D51CCE28F}"/>
                </a:ext>
              </a:extLst>
            </p:cNvPr>
            <p:cNvSpPr/>
            <p:nvPr/>
          </p:nvSpPr>
          <p:spPr>
            <a:xfrm>
              <a:off x="561952" y="1636858"/>
              <a:ext cx="1465185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PETER (2020)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1347CB7-FC43-4798-9DF7-8283E2932979}"/>
              </a:ext>
            </a:extLst>
          </p:cNvPr>
          <p:cNvGrpSpPr/>
          <p:nvPr/>
        </p:nvGrpSpPr>
        <p:grpSpPr>
          <a:xfrm>
            <a:off x="6500327" y="1847782"/>
            <a:ext cx="5266218" cy="1873182"/>
            <a:chOff x="425455" y="1636858"/>
            <a:chExt cx="5266218" cy="2115215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874F89E6-6600-42E8-95DC-EB188FEC74E0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3"/>
              <a:ext cx="5266218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Linienschweißungen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MSS von 30 Aluminiumfolien </a:t>
              </a:r>
              <a:b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</a:b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bzw. Kupferfolien</a:t>
              </a:r>
            </a:p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+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 Machbarkeit aufgezeigt</a:t>
              </a:r>
            </a:p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-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 Defektbehaftete Schweißnähte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C887B6F-B8A9-4ABA-A130-CB2407C7B476}"/>
                </a:ext>
              </a:extLst>
            </p:cNvPr>
            <p:cNvSpPr/>
            <p:nvPr/>
          </p:nvSpPr>
          <p:spPr>
            <a:xfrm>
              <a:off x="561952" y="1636858"/>
              <a:ext cx="1465185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ENGL (2020)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5FF4656-61C5-4566-B544-920CEB41CB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73" t="2477" r="58665"/>
          <a:stretch/>
        </p:blipFill>
        <p:spPr>
          <a:xfrm>
            <a:off x="10879528" y="4094819"/>
            <a:ext cx="1118441" cy="10697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726F80-C731-49E3-B330-A584DF7E1C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3"/>
          <a:stretch/>
        </p:blipFill>
        <p:spPr>
          <a:xfrm>
            <a:off x="4290022" y="1436105"/>
            <a:ext cx="1980000" cy="147903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50F6842-ACAF-47ED-B3E7-EE07636EA1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782" r="-1"/>
          <a:stretch/>
        </p:blipFill>
        <p:spPr>
          <a:xfrm>
            <a:off x="8238193" y="1625630"/>
            <a:ext cx="3763307" cy="5146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6D6DA77-AAAE-4CC6-9081-470BB5B3C2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0022" y="4162678"/>
            <a:ext cx="1978881" cy="109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5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00C61-EBF5-47C9-9F94-208722C6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9792FCC1-3E77-44D7-B230-D6C7E17B3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2029FC-87C1-4662-92F2-A80FEC3ED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56E220-94DF-4EC6-97A9-36F2FCEC3763}"/>
              </a:ext>
            </a:extLst>
          </p:cNvPr>
          <p:cNvSpPr txBox="1"/>
          <p:nvPr/>
        </p:nvSpPr>
        <p:spPr>
          <a:xfrm>
            <a:off x="425456" y="1806937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14569B-1304-4818-8BF5-AE4D4D8B80E9}"/>
              </a:ext>
            </a:extLst>
          </p:cNvPr>
          <p:cNvSpPr txBox="1"/>
          <p:nvPr/>
        </p:nvSpPr>
        <p:spPr>
          <a:xfrm>
            <a:off x="425456" y="2328826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FFDF94-27C3-4E05-81B2-D8BACBED0548}"/>
              </a:ext>
            </a:extLst>
          </p:cNvPr>
          <p:cNvSpPr txBox="1"/>
          <p:nvPr/>
        </p:nvSpPr>
        <p:spPr>
          <a:xfrm>
            <a:off x="425456" y="2850715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199CC0-6406-4415-AA92-0FB2097F9650}"/>
              </a:ext>
            </a:extLst>
          </p:cNvPr>
          <p:cNvSpPr txBox="1"/>
          <p:nvPr/>
        </p:nvSpPr>
        <p:spPr>
          <a:xfrm>
            <a:off x="425456" y="3372604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C9B4C3-F699-479D-A125-70A05C0F6BE6}"/>
              </a:ext>
            </a:extLst>
          </p:cNvPr>
          <p:cNvSpPr txBox="1"/>
          <p:nvPr/>
        </p:nvSpPr>
        <p:spPr>
          <a:xfrm>
            <a:off x="425456" y="3894493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0D0BE7-0EBB-4122-BE52-F29519604C0B}"/>
              </a:ext>
            </a:extLst>
          </p:cNvPr>
          <p:cNvSpPr txBox="1"/>
          <p:nvPr/>
        </p:nvSpPr>
        <p:spPr>
          <a:xfrm>
            <a:off x="688008" y="1806937"/>
            <a:ext cx="246221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Motivation und Grundlagen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3A8D84-C6EA-4616-8259-515F35C920A2}"/>
              </a:ext>
            </a:extLst>
          </p:cNvPr>
          <p:cNvSpPr txBox="1"/>
          <p:nvPr/>
        </p:nvSpPr>
        <p:spPr>
          <a:xfrm>
            <a:off x="688008" y="2328826"/>
            <a:ext cx="163743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Stand der Technik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1CCE206-7B15-49E3-B128-B842893791F3}"/>
              </a:ext>
            </a:extLst>
          </p:cNvPr>
          <p:cNvSpPr txBox="1"/>
          <p:nvPr/>
        </p:nvSpPr>
        <p:spPr>
          <a:xfrm>
            <a:off x="688008" y="2850715"/>
            <a:ext cx="361143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+mn-lt"/>
              </a:rPr>
              <a:t>Forschungsfragen und Vorgehensweise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250EB5E-83A9-4841-B20B-88AB3C08D455}"/>
              </a:ext>
            </a:extLst>
          </p:cNvPr>
          <p:cNvSpPr txBox="1"/>
          <p:nvPr/>
        </p:nvSpPr>
        <p:spPr>
          <a:xfrm>
            <a:off x="688008" y="3894493"/>
            <a:ext cx="295100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Zusammenfassung und Ausblick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9A34984-5C60-4307-9CB2-B10A6C89A7FE}"/>
              </a:ext>
            </a:extLst>
          </p:cNvPr>
          <p:cNvSpPr txBox="1"/>
          <p:nvPr/>
        </p:nvSpPr>
        <p:spPr>
          <a:xfrm>
            <a:off x="688008" y="3372604"/>
            <a:ext cx="102431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Ergebnisse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CC518F-970C-42F8-9E41-950C7546327C}"/>
              </a:ext>
            </a:extLst>
          </p:cNvPr>
          <p:cNvSpPr txBox="1"/>
          <p:nvPr/>
        </p:nvSpPr>
        <p:spPr>
          <a:xfrm>
            <a:off x="425456" y="4416380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6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9ED0FE-27C1-4DC8-AE15-7F9791336B83}"/>
              </a:ext>
            </a:extLst>
          </p:cNvPr>
          <p:cNvSpPr txBox="1"/>
          <p:nvPr/>
        </p:nvSpPr>
        <p:spPr>
          <a:xfrm>
            <a:off x="688008" y="4416380"/>
            <a:ext cx="70532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215508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48051C-C0DB-4D63-B399-156F5943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 zur Bearbeitung der Forschungsfragen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F66450-E381-4203-AC4D-643EA913B9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4FFAD6-41C8-4405-89FB-C0F8A79C5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Forschungsfragen und Vorgehensweise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D6BF811-5442-4EEB-B120-03E9C70A8A73}"/>
              </a:ext>
            </a:extLst>
          </p:cNvPr>
          <p:cNvGrpSpPr/>
          <p:nvPr/>
        </p:nvGrpSpPr>
        <p:grpSpPr>
          <a:xfrm>
            <a:off x="425455" y="1641131"/>
            <a:ext cx="11334748" cy="1853921"/>
            <a:chOff x="425455" y="1636858"/>
            <a:chExt cx="4937079" cy="2115215"/>
          </a:xfrm>
        </p:grpSpPr>
        <p:sp>
          <p:nvSpPr>
            <p:cNvPr id="7" name="Text Placeholder 7">
              <a:extLst>
                <a:ext uri="{FF2B5EF4-FFF2-40B4-BE49-F238E27FC236}">
                  <a16:creationId xmlns:a16="http://schemas.microsoft.com/office/drawing/2014/main" id="{7A937158-5E01-4E7F-89FD-E14A9A16F8FF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425455" y="1808163"/>
              <a:ext cx="4937079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Wie kann die Verspannung der Batterieträgerfolien in einem für das µFSW geeigneten Schweißstoß umgesetzt werden und welche Anforderungen muss die Spanntechnik diesbezüglich erfüllen?</a:t>
              </a:r>
            </a:p>
            <a:p>
              <a:pPr marL="342900" indent="-342900">
                <a:buAutoNum type="arabicPeriod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Welchen Einfluss haben verschiedene µFSW-Werkzeugausprägungen auf das Schweißergebnis? </a:t>
              </a:r>
            </a:p>
            <a:p>
              <a:pPr marL="342900" indent="-342900">
                <a:buAutoNum type="arabicPeriod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Wie kann die Prozessgeschwindigkeit und -robustheit beim µFSW von Batterieträgerfolien erhöht werden?</a:t>
              </a:r>
            </a:p>
            <a:p>
              <a:pPr marL="342900" indent="-342900">
                <a:buAutoNum type="arabicPeriod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Welche Ursache-Wirkungs-Zusammenhänge bestehen zwischen den Prozessparametern und dem Schweißergebnis?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84E2DC6-3EA8-4716-826D-5544E06CD64F}"/>
                </a:ext>
              </a:extLst>
            </p:cNvPr>
            <p:cNvSpPr/>
            <p:nvPr/>
          </p:nvSpPr>
          <p:spPr>
            <a:xfrm>
              <a:off x="519103" y="1636858"/>
              <a:ext cx="736443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Forschungsfragen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47C9631-1B1D-46AE-8957-5A13B80242F2}"/>
              </a:ext>
            </a:extLst>
          </p:cNvPr>
          <p:cNvGrpSpPr/>
          <p:nvPr/>
        </p:nvGrpSpPr>
        <p:grpSpPr>
          <a:xfrm>
            <a:off x="6614071" y="3816965"/>
            <a:ext cx="5144139" cy="2557762"/>
            <a:chOff x="425455" y="1636857"/>
            <a:chExt cx="4937079" cy="2115216"/>
          </a:xfrm>
        </p:grpSpPr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E608CC91-7A34-470E-B305-EF89B4B6D487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3"/>
              <a:ext cx="4937079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Konstruktion einer geeigneten Spannvorrichtung</a:t>
              </a:r>
            </a:p>
            <a:p>
              <a:pPr marL="342900" indent="-342900">
                <a:buAutoNum type="arabicPeriod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Konstruktion verschiedener µFSW-Werkzeuge</a:t>
              </a:r>
            </a:p>
            <a:p>
              <a:pPr marL="342900" indent="-342900">
                <a:buAutoNum type="arabicPeriod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Festlegen der Prozessführung</a:t>
              </a:r>
            </a:p>
            <a:p>
              <a:pPr marL="342900" indent="-342900">
                <a:buAutoNum type="arabicPeriod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Experimentelle Untersuchungen</a:t>
              </a:r>
              <a:b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de-DE" sz="12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- Oberflächenanalyse</a:t>
              </a:r>
              <a:br>
                <a:rPr lang="de-DE" sz="12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de-DE" sz="12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- Prozessrückwirkungen</a:t>
              </a:r>
              <a:br>
                <a:rPr lang="de-DE" sz="12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de-DE" sz="12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- Elektrischer Widerstand</a:t>
              </a:r>
              <a:br>
                <a:rPr lang="de-DE" sz="12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de-DE" sz="12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- Mechanische Festigkeit</a:t>
              </a:r>
              <a:br>
                <a:rPr lang="de-DE" sz="12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de-DE" sz="12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- Querschliffe</a:t>
              </a:r>
              <a:br>
                <a:rPr lang="de-DE" sz="14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de-DE" sz="1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AutoNum type="arabicPeriod"/>
              </a:pPr>
              <a:endParaRPr lang="de-DE" sz="1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D824DB7-24A3-4405-AAB4-6BCE3B84E6DF}"/>
                </a:ext>
              </a:extLst>
            </p:cNvPr>
            <p:cNvSpPr/>
            <p:nvPr/>
          </p:nvSpPr>
          <p:spPr>
            <a:xfrm>
              <a:off x="632902" y="1636857"/>
              <a:ext cx="1014215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Vorgehen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A77F019-0BD5-404A-BCE1-F83597D6201A}"/>
              </a:ext>
            </a:extLst>
          </p:cNvPr>
          <p:cNvGrpSpPr/>
          <p:nvPr/>
        </p:nvGrpSpPr>
        <p:grpSpPr>
          <a:xfrm>
            <a:off x="433790" y="3699147"/>
            <a:ext cx="5147951" cy="2783163"/>
            <a:chOff x="425455" y="1636857"/>
            <a:chExt cx="4937079" cy="2115216"/>
          </a:xfrm>
        </p:grpSpPr>
        <p:sp>
          <p:nvSpPr>
            <p:cNvPr id="19" name="Text Placeholder 7">
              <a:extLst>
                <a:ext uri="{FF2B5EF4-FFF2-40B4-BE49-F238E27FC236}">
                  <a16:creationId xmlns:a16="http://schemas.microsoft.com/office/drawing/2014/main" id="{F624235E-B42B-4504-8E55-0D1D6A6C8A63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3"/>
              <a:ext cx="4937079" cy="1943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CDE079A-4057-49D8-9948-551883FADC41}"/>
                </a:ext>
              </a:extLst>
            </p:cNvPr>
            <p:cNvSpPr/>
            <p:nvPr/>
          </p:nvSpPr>
          <p:spPr>
            <a:xfrm>
              <a:off x="632902" y="1636857"/>
              <a:ext cx="1616792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Probengeometrie</a:t>
              </a:r>
              <a:endParaRPr lang="de-DE" sz="1600" b="0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3E0EBE4F-A380-4178-8F69-D118460F6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78" y="4085753"/>
            <a:ext cx="5058215" cy="2294945"/>
          </a:xfrm>
          <a:prstGeom prst="rect">
            <a:avLst/>
          </a:prstGeom>
        </p:spPr>
      </p:pic>
      <p:sp>
        <p:nvSpPr>
          <p:cNvPr id="22" name="Gleichschenkliges Dreieck 21">
            <a:extLst>
              <a:ext uri="{FF2B5EF4-FFF2-40B4-BE49-F238E27FC236}">
                <a16:creationId xmlns:a16="http://schemas.microsoft.com/office/drawing/2014/main" id="{D80812F9-7676-4D2D-8250-9280212DB643}"/>
              </a:ext>
            </a:extLst>
          </p:cNvPr>
          <p:cNvSpPr/>
          <p:nvPr/>
        </p:nvSpPr>
        <p:spPr>
          <a:xfrm flipV="1">
            <a:off x="1020313" y="3599418"/>
            <a:ext cx="3973317" cy="199457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23" name="Gleichschenkliges Dreieck 22">
            <a:extLst>
              <a:ext uri="{FF2B5EF4-FFF2-40B4-BE49-F238E27FC236}">
                <a16:creationId xmlns:a16="http://schemas.microsoft.com/office/drawing/2014/main" id="{BBA2BB1A-BDB4-45A1-9F70-CCECBF63126A}"/>
              </a:ext>
            </a:extLst>
          </p:cNvPr>
          <p:cNvSpPr/>
          <p:nvPr/>
        </p:nvSpPr>
        <p:spPr>
          <a:xfrm rot="16200000" flipV="1">
            <a:off x="5077148" y="4894848"/>
            <a:ext cx="2041516" cy="617161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2786674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7aa55d85-5294-4a40-baed-35dc6d8997be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&gt;&lt;paragraphformat alignment=&quot;1&quot; /&gt;&lt;textframe marginLeft=&quot;6&quot; /&gt;&lt;font bold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itemno&quot; type=&quot;autoshape&quot; autoShape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&gt;&lt;paragraphformat alignment=&quot;1&quot; /&gt;&lt;font bold=&quot;1&quot; /&gt;&lt;textframe marginLeft=&quot;6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5&quot; topMaxSpacing=&quot;5&quot; bottomMinSpacing=&quot;0&quot; bottomMaxSpacing=&quot;0&quot;&gt;&lt;element field=&quot;itemno&quot; type=&quot;autoshape&quot; autoShapeType=&quot;1&quot; indent=&quot;36.50472&quot; indent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 indent=&quot;36.50472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36.50472&quot; indentType=&quot;1&quot;&gt;&lt;paragraphformat alignment=&quot;1&quot; /&gt;&lt;/element&gt;&lt;element field=&quot;freecolumn&quot; type=&quot;autoshape&quot; autoShapeType=&quot;1&quot; indent=&quot;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36.50472*2*scale*fontScale&quot; top=&quot;0&quot; width=&quot;agendaWidth-topicLeftSpacing-itemNoWidth-36.50472*scale*fontScale&quot; height=&quot;itemHeight&quot; /&gt;&lt;fill foreColor=&quot;#D9D9D9&quot; visible=&quot;1&quot; /&gt;&lt;/element&gt;&lt;element field=&quot;itemno&quot; type=&quot;autoshape&quot; autoShapeType=&quot;1&quot; indent=&quot;36.50472&quot; indentType=&quot;1&quot;&gt;&lt;textframe marginLeft=&quot;6&quot; marginRight=&quot;6&quot; verticalAnchor=&quot;3&quot; /&gt;&lt;paragraphformat alignment=&quot;2&quot; /&gt;&lt;fill foreColor=&quot;1&quot; visible=&quot;1&quot; /&gt;&lt;font bold=&quot;1&quot; color=&quot;2&quot; /&gt;&lt;/element&gt;&lt;element field=&quot;topic&quot; type=&quot;autoshape&quot; autoShapeType=&quot;1&quot; indent=&quot;36.50472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36.50472&quot; indentType=&quot;1&quot;&gt;&lt;paragraphformat alignment=&quot;1&quot; /&gt;&lt;/element&gt;&lt;element field=&quot;freecolumn&quot; type=&quot;autoshape&quot; autoShapeType=&quot;1&quot; indent=&quot;36.50472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bold=&quot;1&quot;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topic&quot; type=&quot;autoshape&quot; autoShapeType=&quot;1&quot;&gt;&lt;paragraphformat alignment=&quot;1&quot; /&gt;&lt;font bold=&quot;1&quot;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0&quot; break=&quot;1&quot; topMinSpacing=&quot;5&quot; topMaxSpacing=&quot;5&quot; bottomMinSpacing=&quot;0&quot; bottomMaxSpacing=&quot;0&quot;&gt;&lt;element field=&quot;topic&quot; type=&quot;autoshape&quot; autoShapeType=&quot;1&quot;&gt;&lt;paragraphformat alignment=&quot;1&quot; /&gt;&lt;textframe marginLeft=&quot;6&quot; /&gt;&lt;font bold=&quot;1&quot;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36.50472*scale*fontScale&quot; top=&quot;0&quot; width=&quot;agendaWidth-topicLeftSpacing-itemNoWidth&quot; height=&quot;itemHeight&quot; /&gt;&lt;fill foreColor=&quot;#D9D9D9&quot; visible=&quot;1&quot; /&gt;&lt;/element&gt;&lt;element field=&quot;topic&quot; type=&quot;autoshape&quot; autoShapeType=&quot;1&quot;&gt;&lt;paragraphformat alignment=&quot;1&quot; /&gt;&lt;font bold=&quot;1&quot; italic=&quot;1&quot; /&gt;&lt;textframe marginLeft=&quot;6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layoutId=&quot;1_1&quot; fontSizeAuto=&quot;0&quot; createSections=&quot;1&quot; singleSlideId=&quot;6f20ca74-e44d-440d-918d-08fd579ddb8f&quot; backupSlideId=&quot;808b4e97-2fdd-4012-b2c6-749300c4479e&quot; backupSectionId=&quot;{77D581DC-2ADD-4AEE-A9AF-A8FA38208DC0}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238.1087&quot; /&gt;&lt;column field=&quot;responsible&quot; label=&quot;Responsible&quot; visible=&quot;1&quot; checked=&quot;1&quot; leftSpacing=&quot;10&quot; rightDistribute=&quot;1&quot; dock=&quot;1&quot; rightSpacing=&quot;238.1087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level=&quot;1&quot; generateAgendaSlide=&quot;1&quot; showAgendaItem=&quot;1&quot; isBreak=&quot;0&quot; itemNo=&quot;1&quot; subItemNo=&quot;0&quot; topic=&quot;hh&quot; agendaSlideId=&quot;c4890ecf-35a5-46b6-9892-d7ea482a38fa&quot; sectionId=&quot;{46E0ABCB-CC19-4BAF-B442-7D3C448AE2FD}&quot; /&gt;&lt;item duration=&quot;30&quot; level=&quot;1&quot; generateAgendaSlide=&quot;1&quot; showAgendaItem=&quot;1&quot; isBreak=&quot;0&quot; itemNo=&quot;2&quot; subItemNo=&quot;0&quot; topic=&quot;h&quot; agendaSlideId=&quot;7dbb8668-6c91-4e06-bb6e-f567a082f71a&quot; sectionId=&quot;{F1924F9A-C0F5-4F58-8B7A-26DC9FBF25E9}&quot; /&gt;&lt;item duration=&quot;30&quot; level=&quot;1&quot; generateAgendaSlide=&quot;1&quot; showAgendaItem=&quot;1&quot; isBreak=&quot;0&quot; itemNo=&quot;3&quot; subItemNo=&quot;0&quot; topic=&quot;hh&quot; agendaSlideId=&quot;44954ab3-3e43-4881-bc1c-285b3c7644e0&quot; sectionId=&quot;{E909859D-233A-4095-9677-DD7BA8D01C28}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elfoli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6" id="{493D19F7-F23D-4EE0-AF6B-AD4A635027DD}" vid="{03BE53A0-92F4-4E0F-BD44-52761788E6FE}"/>
    </a:ext>
  </a:extLst>
</a:theme>
</file>

<file path=ppt/theme/theme2.xml><?xml version="1.0" encoding="utf-8"?>
<a:theme xmlns:a="http://schemas.openxmlformats.org/drawingml/2006/main" name="Inhaltsfolien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3000"/>
          </a:lnSpc>
          <a:defRPr sz="1400" dirty="0" err="1" smtClean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4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6" id="{493D19F7-F23D-4EE0-AF6B-AD4A635027DD}" vid="{098157A5-3C00-4AEB-9CFE-F2E632894E1D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1420</Words>
  <Application>Microsoft Office PowerPoint</Application>
  <PresentationFormat>Breitbild</PresentationFormat>
  <Paragraphs>317</Paragraphs>
  <Slides>25</Slides>
  <Notes>2</Notes>
  <HiddenSlides>5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Calibri</vt:lpstr>
      <vt:lpstr>Courier New</vt:lpstr>
      <vt:lpstr>Symbol</vt:lpstr>
      <vt:lpstr>Wingdings</vt:lpstr>
      <vt:lpstr>Titelfolie</vt:lpstr>
      <vt:lpstr>Inhaltsfolien</vt:lpstr>
      <vt:lpstr>think-cell Folie</vt:lpstr>
      <vt:lpstr>Prozessentwicklung für die interne Kontaktierung von Lithium-Ionen-Zellen durch das Mikro-Rührreibschweißen</vt:lpstr>
      <vt:lpstr>Gliederung</vt:lpstr>
      <vt:lpstr>Gliederung</vt:lpstr>
      <vt:lpstr>Innovative Fügeverfahren für die interne Kontaktierung von Lithium-Ionen-Zellen</vt:lpstr>
      <vt:lpstr>Grundlagen des FSW</vt:lpstr>
      <vt:lpstr>Gliederung</vt:lpstr>
      <vt:lpstr>µFSW von dünnen Folienstapeln</vt:lpstr>
      <vt:lpstr>Gliederung</vt:lpstr>
      <vt:lpstr>Vorgehensweise zur Bearbeitung der Forschungsfragen</vt:lpstr>
      <vt:lpstr>Gliederung</vt:lpstr>
      <vt:lpstr>Konstruktion der Spannvorrichtung und Werkzeuge</vt:lpstr>
      <vt:lpstr>Einfluss der Spannvorrichtung</vt:lpstr>
      <vt:lpstr>Einfluss der Werkzeuge</vt:lpstr>
      <vt:lpstr>Vergleich von Punkt- und Linienschweißungen</vt:lpstr>
      <vt:lpstr>Gliederung</vt:lpstr>
      <vt:lpstr>Interne Kontaktierung von Lithium-Ionen-Zellen durch das Mikro-Rührreibpunktschweißen mit hohem Potenzial</vt:lpstr>
      <vt:lpstr>Vielen Dank für Ihre Aufmerksamkeit!</vt:lpstr>
      <vt:lpstr>Gliederung</vt:lpstr>
      <vt:lpstr>Literaturverzeichnis</vt:lpstr>
      <vt:lpstr>Spannvorrichtung</vt:lpstr>
      <vt:lpstr>Auswirkungen einer reduzierten Eintauchtiefe und Drehzahl</vt:lpstr>
      <vt:lpstr>Messaufbau Zugprüfung</vt:lpstr>
      <vt:lpstr>Messaufbau Widerstandsmessung</vt:lpstr>
      <vt:lpstr>Benchmarking</vt:lpstr>
      <vt:lpstr>Auswirkungen einer reduzierten Verweilzeit</vt:lpstr>
    </vt:vector>
  </TitlesOfParts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Sigl, Martina Elisabeth</dc:creator>
  <cp:lastModifiedBy>ga45wuv</cp:lastModifiedBy>
  <cp:revision>54</cp:revision>
  <cp:lastPrinted>2022-01-10T11:38:59Z</cp:lastPrinted>
  <dcterms:created xsi:type="dcterms:W3CDTF">2021-03-05T21:29:21Z</dcterms:created>
  <dcterms:modified xsi:type="dcterms:W3CDTF">2022-01-14T10:42:28Z</dcterms:modified>
</cp:coreProperties>
</file>